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83" r:id="rId3"/>
    <p:sldId id="257" r:id="rId4"/>
    <p:sldId id="262" r:id="rId5"/>
    <p:sldId id="264"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6" r:id="rId20"/>
    <p:sldId id="278" r:id="rId21"/>
    <p:sldId id="279" r:id="rId22"/>
    <p:sldId id="280" r:id="rId23"/>
    <p:sldId id="260" r:id="rId24"/>
    <p:sldId id="281" r:id="rId25"/>
    <p:sldId id="282" r:id="rId26"/>
    <p:sldId id="258" r:id="rId27"/>
    <p:sldId id="259"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429FE-C67C-45B8-BD01-7BC5675DA6B9}" v="1" dt="2020-05-19T09:17:51.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1800" autoAdjust="0"/>
  </p:normalViewPr>
  <p:slideViewPr>
    <p:cSldViewPr snapToGrid="0">
      <p:cViewPr varScale="1">
        <p:scale>
          <a:sx n="82" d="100"/>
          <a:sy n="82" d="100"/>
        </p:scale>
        <p:origin x="14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Wills" userId="2c1033b712aab222" providerId="LiveId" clId="{0C2429FE-C67C-45B8-BD01-7BC5675DA6B9}"/>
    <pc:docChg chg="modSld">
      <pc:chgData name="Matthew Wills" userId="2c1033b712aab222" providerId="LiveId" clId="{0C2429FE-C67C-45B8-BD01-7BC5675DA6B9}" dt="2020-05-19T09:17:51.642" v="0"/>
      <pc:docMkLst>
        <pc:docMk/>
      </pc:docMkLst>
      <pc:sldChg chg="modSp">
        <pc:chgData name="Matthew Wills" userId="2c1033b712aab222" providerId="LiveId" clId="{0C2429FE-C67C-45B8-BD01-7BC5675DA6B9}" dt="2020-05-19T09:17:51.642" v="0"/>
        <pc:sldMkLst>
          <pc:docMk/>
          <pc:sldMk cId="1006932026" sldId="256"/>
        </pc:sldMkLst>
        <pc:spChg chg="mod">
          <ac:chgData name="Matthew Wills" userId="2c1033b712aab222" providerId="LiveId" clId="{0C2429FE-C67C-45B8-BD01-7BC5675DA6B9}" dt="2020-05-19T09:17:51.642" v="0"/>
          <ac:spMkLst>
            <pc:docMk/>
            <pc:sldMk cId="1006932026" sldId="256"/>
            <ac:spMk id="4" creationId="{A1B9AF9E-64F4-4FAD-8553-202DBBA0FB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F45BB-704E-4852-9DA5-50E7D8952D43}" type="datetimeFigureOut">
              <a:rPr lang="en-AU" smtClean="0"/>
              <a:t>19/05/2020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D3FEB-521F-45D4-9D27-55E3EE18A5D9}" type="slidenum">
              <a:rPr lang="en-AU" smtClean="0"/>
              <a:t>‹#›</a:t>
            </a:fld>
            <a:endParaRPr lang="en-AU"/>
          </a:p>
        </p:txBody>
      </p:sp>
    </p:spTree>
    <p:extLst>
      <p:ext uri="{BB962C8B-B14F-4D97-AF65-F5344CB8AC3E}">
        <p14:creationId xmlns:p14="http://schemas.microsoft.com/office/powerpoint/2010/main" val="238607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a:t>
            </a:fld>
            <a:endParaRPr lang="en-AU"/>
          </a:p>
        </p:txBody>
      </p:sp>
    </p:spTree>
    <p:extLst>
      <p:ext uri="{BB962C8B-B14F-4D97-AF65-F5344CB8AC3E}">
        <p14:creationId xmlns:p14="http://schemas.microsoft.com/office/powerpoint/2010/main" val="425417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Singer argues that equality of consideration is a prescription, not an assertion of fact: if the equality of the sexes were based only on the idea that men and women were equally intelligent, we would have to abandon the practice of equal consideration if this were later found to be false. But the moral idea of equality does not depend on matters of fact such as intelligence, physical strength, or moral capacity. Equality therefore cannot be grounded on the outcome of scientific investigations into the intelligence of nonhumans. All that matters is whether they can suffer.</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10</a:t>
            </a:fld>
            <a:endParaRPr lang="en-AU"/>
          </a:p>
        </p:txBody>
      </p:sp>
    </p:spTree>
    <p:extLst>
      <p:ext uri="{BB962C8B-B14F-4D97-AF65-F5344CB8AC3E}">
        <p14:creationId xmlns:p14="http://schemas.microsoft.com/office/powerpoint/2010/main" val="285170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Commentators on all sides of the debate now accept that animals suffer and feel pain, although it was not always so. </a:t>
            </a:r>
            <a:r>
              <a:rPr lang="en-AU" sz="1200" b="0" i="0" u="none" strike="noStrike" kern="1200" dirty="0">
                <a:solidFill>
                  <a:schemeClr val="tx1"/>
                </a:solidFill>
                <a:effectLst/>
                <a:latin typeface="+mn-lt"/>
                <a:ea typeface="+mn-ea"/>
                <a:cs typeface="+mn-cs"/>
              </a:rPr>
              <a:t>Bernard Rollin</a:t>
            </a:r>
            <a:r>
              <a:rPr lang="en-AU" sz="1200" b="0" i="0" kern="1200" dirty="0">
                <a:solidFill>
                  <a:schemeClr val="tx1"/>
                </a:solidFill>
                <a:effectLst/>
                <a:latin typeface="+mn-lt"/>
                <a:ea typeface="+mn-ea"/>
                <a:cs typeface="+mn-cs"/>
              </a:rPr>
              <a:t>, professor of philosophy, animal sciences, and biomedical sciences at Colorado State University, writes that Descartes' influence continued to be felt until the 1980s. Veterinarians trained in the US before 1989 were taught to ignore pain, he writes, and at least one major veterinary hospital in the 1960s did not stock narcotic analgesics for animal pain control. In his interactions with scientists, he was often asked to "prove" that animals are conscious, and to provide "scientifically acceptable" evidence that they could feel pain.</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11</a:t>
            </a:fld>
            <a:endParaRPr lang="en-AU"/>
          </a:p>
        </p:txBody>
      </p:sp>
    </p:spTree>
    <p:extLst>
      <p:ext uri="{BB962C8B-B14F-4D97-AF65-F5344CB8AC3E}">
        <p14:creationId xmlns:p14="http://schemas.microsoft.com/office/powerpoint/2010/main" val="324733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Scientific publications have made it clear since the 1980s that the majority of researchers do believe animals suffer and feel pain, though it continues to be argued that their suffering may be reduced by an inability to experience the same dread of anticipation as humans, or to remember the suffering as vividly. The problem of animal suffering, and animal consciousness in general, arose primarily because it was argued that animals </a:t>
            </a:r>
            <a:r>
              <a:rPr lang="en-AU" sz="1200" b="0" i="0" u="none" strike="noStrike" kern="1200" dirty="0">
                <a:solidFill>
                  <a:schemeClr val="tx1"/>
                </a:solidFill>
                <a:effectLst/>
                <a:latin typeface="+mn-lt"/>
                <a:ea typeface="+mn-ea"/>
                <a:cs typeface="+mn-cs"/>
              </a:rPr>
              <a:t>have no language</a:t>
            </a:r>
            <a:r>
              <a:rPr lang="en-AU" sz="1200" b="0" i="0" kern="1200" dirty="0">
                <a:solidFill>
                  <a:schemeClr val="tx1"/>
                </a:solidFill>
                <a:effectLst/>
                <a:latin typeface="+mn-lt"/>
                <a:ea typeface="+mn-ea"/>
                <a:cs typeface="+mn-cs"/>
              </a:rPr>
              <a:t>. Singer writes that, if language were needed to communicate pain, it would often be impossible to know when humans are in pain, though we can observe pain </a:t>
            </a:r>
            <a:r>
              <a:rPr lang="en-AU" sz="1200" b="0" i="0" kern="1200" dirty="0" err="1">
                <a:solidFill>
                  <a:schemeClr val="tx1"/>
                </a:solidFill>
                <a:effectLst/>
                <a:latin typeface="+mn-lt"/>
                <a:ea typeface="+mn-ea"/>
                <a:cs typeface="+mn-cs"/>
              </a:rPr>
              <a:t>behavior</a:t>
            </a:r>
            <a:r>
              <a:rPr lang="en-AU" sz="1200" b="0" i="0" kern="1200" dirty="0">
                <a:solidFill>
                  <a:schemeClr val="tx1"/>
                </a:solidFill>
                <a:effectLst/>
                <a:latin typeface="+mn-lt"/>
                <a:ea typeface="+mn-ea"/>
                <a:cs typeface="+mn-cs"/>
              </a:rPr>
              <a:t> and make a calculated guess based on it. He argues that there is no reason to suppose that the pain </a:t>
            </a:r>
            <a:r>
              <a:rPr lang="en-AU" sz="1200" b="0" i="0" kern="1200" dirty="0" err="1">
                <a:solidFill>
                  <a:schemeClr val="tx1"/>
                </a:solidFill>
                <a:effectLst/>
                <a:latin typeface="+mn-lt"/>
                <a:ea typeface="+mn-ea"/>
                <a:cs typeface="+mn-cs"/>
              </a:rPr>
              <a:t>behavior</a:t>
            </a:r>
            <a:r>
              <a:rPr lang="en-AU" sz="1200" b="0" i="0" kern="1200" dirty="0">
                <a:solidFill>
                  <a:schemeClr val="tx1"/>
                </a:solidFill>
                <a:effectLst/>
                <a:latin typeface="+mn-lt"/>
                <a:ea typeface="+mn-ea"/>
                <a:cs typeface="+mn-cs"/>
              </a:rPr>
              <a:t> of nonhumans would have a different meaning from the pain behaviour of humans.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12</a:t>
            </a:fld>
            <a:endParaRPr lang="en-AU"/>
          </a:p>
        </p:txBody>
      </p:sp>
    </p:spTree>
    <p:extLst>
      <p:ext uri="{BB962C8B-B14F-4D97-AF65-F5344CB8AC3E}">
        <p14:creationId xmlns:p14="http://schemas.microsoft.com/office/powerpoint/2010/main" val="129139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Tom Regan, professor emeritus of philosophy at North Carolina State University, argues in </a:t>
            </a:r>
            <a:r>
              <a:rPr lang="en-AU" sz="1200" b="0" i="1" kern="1200" dirty="0">
                <a:solidFill>
                  <a:schemeClr val="tx1"/>
                </a:solidFill>
                <a:effectLst/>
                <a:latin typeface="+mn-lt"/>
                <a:ea typeface="+mn-ea"/>
                <a:cs typeface="+mn-cs"/>
              </a:rPr>
              <a:t>The Case for Animal Rights</a:t>
            </a:r>
            <a:r>
              <a:rPr lang="en-AU" sz="1200" b="0" i="0" kern="1200" dirty="0">
                <a:solidFill>
                  <a:schemeClr val="tx1"/>
                </a:solidFill>
                <a:effectLst/>
                <a:latin typeface="+mn-lt"/>
                <a:ea typeface="+mn-ea"/>
                <a:cs typeface="+mn-cs"/>
              </a:rPr>
              <a:t>(1983) that nonhuman animals are what he calls "subjects-of-a-life", and as such are bearers of rights. He writes that, because the moral rights of humans are based on their possession of certain </a:t>
            </a:r>
            <a:r>
              <a:rPr lang="en-AU" sz="1200" b="0" i="0" u="none" strike="noStrike" kern="1200" dirty="0">
                <a:solidFill>
                  <a:schemeClr val="tx1"/>
                </a:solidFill>
                <a:effectLst/>
                <a:latin typeface="+mn-lt"/>
                <a:ea typeface="+mn-ea"/>
                <a:cs typeface="+mn-cs"/>
              </a:rPr>
              <a:t>cognitive</a:t>
            </a:r>
            <a:r>
              <a:rPr lang="en-AU" sz="1200" b="0" i="0" kern="1200" dirty="0">
                <a:solidFill>
                  <a:schemeClr val="tx1"/>
                </a:solidFill>
                <a:effectLst/>
                <a:latin typeface="+mn-lt"/>
                <a:ea typeface="+mn-ea"/>
                <a:cs typeface="+mn-cs"/>
              </a:rPr>
              <a:t> abilities, and because these abilities are also possessed by at least some nonhuman animals, such animals must have the same moral rights as humans. Although only humans act as moral agents, both marginal-case humans, such as infants, and at least some nonhumans must have the status of "moral patients"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13</a:t>
            </a:fld>
            <a:endParaRPr lang="en-AU"/>
          </a:p>
        </p:txBody>
      </p:sp>
    </p:spTree>
    <p:extLst>
      <p:ext uri="{BB962C8B-B14F-4D97-AF65-F5344CB8AC3E}">
        <p14:creationId xmlns:p14="http://schemas.microsoft.com/office/powerpoint/2010/main" val="3359830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Moral patients are unable to formulate moral principles, and as such are unable to do right or wrong, even though what they do may be beneficial or harmful. Only moral agents are able to engage in moral action. Animals for Regan have "</a:t>
            </a:r>
            <a:r>
              <a:rPr lang="en-AU" sz="1200" b="0" i="0" u="none" strike="noStrike" kern="1200" dirty="0">
                <a:solidFill>
                  <a:schemeClr val="tx1"/>
                </a:solidFill>
                <a:effectLst/>
                <a:latin typeface="+mn-lt"/>
                <a:ea typeface="+mn-ea"/>
                <a:cs typeface="+mn-cs"/>
              </a:rPr>
              <a:t>intrinsic value</a:t>
            </a:r>
            <a:r>
              <a:rPr lang="en-AU" sz="1200" b="0" i="0" kern="1200" dirty="0">
                <a:solidFill>
                  <a:schemeClr val="tx1"/>
                </a:solidFill>
                <a:effectLst/>
                <a:latin typeface="+mn-lt"/>
                <a:ea typeface="+mn-ea"/>
                <a:cs typeface="+mn-cs"/>
              </a:rPr>
              <a:t>" as subjects-of-a-life, and cannot be regarded as a means to an end, a view that places him firmly in the abolitionist camp. His theory does not extend to all animals, but only to those that can be regarded as subjects-of-a-life. He argues that all normal mammals of at least one year of age would qualify:</a:t>
            </a:r>
          </a:p>
          <a:p>
            <a:r>
              <a:rPr lang="en-AU" dirty="0">
                <a:effectLst/>
              </a:rPr>
              <a:t>“... individuals are subjects-of-a-life if they have beliefs and desires; perception, memory, and a sense of the future, including their own future; an emotional life together with feelings of pleasure and pain; preference- and welfare-interests; the ability to initiate action in pursuit of their desires and goals; a psychophysical identity over time; and an individual welfare in the sense that their experiential life fares well or ill for them, logically independently of their utility for others and logically independently of their being the object of anyone else's interests.”</a:t>
            </a:r>
          </a:p>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14</a:t>
            </a:fld>
            <a:endParaRPr lang="en-AU"/>
          </a:p>
        </p:txBody>
      </p:sp>
    </p:spTree>
    <p:extLst>
      <p:ext uri="{BB962C8B-B14F-4D97-AF65-F5344CB8AC3E}">
        <p14:creationId xmlns:p14="http://schemas.microsoft.com/office/powerpoint/2010/main" val="262587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Whereas Singer is primarily concerned with improving the treatment of animals and accepts that, in some hypothetical scenarios, individual animals might be used legitimately to further human or nonhuman ends, Regan believes we ought to treat nonhuman animals as we would humans. He applies the strict </a:t>
            </a:r>
            <a:r>
              <a:rPr lang="en-AU" sz="1200" b="0" i="0" u="none" strike="noStrike" kern="1200" dirty="0">
                <a:solidFill>
                  <a:schemeClr val="tx1"/>
                </a:solidFill>
                <a:effectLst/>
                <a:latin typeface="+mn-lt"/>
                <a:ea typeface="+mn-ea"/>
                <a:cs typeface="+mn-cs"/>
              </a:rPr>
              <a:t>Kantian</a:t>
            </a:r>
            <a:r>
              <a:rPr lang="en-AU" sz="1200" b="0" i="0" kern="1200" dirty="0">
                <a:solidFill>
                  <a:schemeClr val="tx1"/>
                </a:solidFill>
                <a:effectLst/>
                <a:latin typeface="+mn-lt"/>
                <a:ea typeface="+mn-ea"/>
                <a:cs typeface="+mn-cs"/>
              </a:rPr>
              <a:t> ideal (which Kant himself applied only to humans) that they ought never to be sacrificed as a means to an end, and must be treated as ends in themselves.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15</a:t>
            </a:fld>
            <a:endParaRPr lang="en-AU"/>
          </a:p>
        </p:txBody>
      </p:sp>
    </p:spTree>
    <p:extLst>
      <p:ext uri="{BB962C8B-B14F-4D97-AF65-F5344CB8AC3E}">
        <p14:creationId xmlns:p14="http://schemas.microsoft.com/office/powerpoint/2010/main" val="327807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Abolitionism</a:t>
            </a:r>
          </a:p>
          <a:p>
            <a:r>
              <a:rPr lang="en-AU" sz="1200" b="0" i="0" kern="1200" dirty="0">
                <a:solidFill>
                  <a:schemeClr val="tx1"/>
                </a:solidFill>
                <a:effectLst/>
                <a:latin typeface="+mn-lt"/>
                <a:ea typeface="+mn-ea"/>
                <a:cs typeface="+mn-cs"/>
              </a:rPr>
              <a:t>Gary </a:t>
            </a:r>
            <a:r>
              <a:rPr lang="en-AU" sz="1200" b="0" i="0" kern="1200" dirty="0" err="1">
                <a:solidFill>
                  <a:schemeClr val="tx1"/>
                </a:solidFill>
                <a:effectLst/>
                <a:latin typeface="+mn-lt"/>
                <a:ea typeface="+mn-ea"/>
                <a:cs typeface="+mn-cs"/>
              </a:rPr>
              <a:t>Francione</a:t>
            </a:r>
            <a:r>
              <a:rPr lang="en-AU" sz="1200" b="0" i="0" kern="1200" dirty="0">
                <a:solidFill>
                  <a:schemeClr val="tx1"/>
                </a:solidFill>
                <a:effectLst/>
                <a:latin typeface="+mn-lt"/>
                <a:ea typeface="+mn-ea"/>
                <a:cs typeface="+mn-cs"/>
              </a:rPr>
              <a:t>, professor of law and philosophy at </a:t>
            </a:r>
            <a:r>
              <a:rPr lang="en-AU" sz="1200" b="0" i="0" u="none" strike="noStrike" kern="1200" dirty="0">
                <a:solidFill>
                  <a:schemeClr val="tx1"/>
                </a:solidFill>
                <a:effectLst/>
                <a:latin typeface="+mn-lt"/>
                <a:ea typeface="+mn-ea"/>
                <a:cs typeface="+mn-cs"/>
              </a:rPr>
              <a:t>Rutgers Law School</a:t>
            </a:r>
            <a:r>
              <a:rPr lang="en-AU" sz="1200" b="0" i="0" kern="1200" dirty="0">
                <a:solidFill>
                  <a:schemeClr val="tx1"/>
                </a:solidFill>
                <a:effectLst/>
                <a:latin typeface="+mn-lt"/>
                <a:ea typeface="+mn-ea"/>
                <a:cs typeface="+mn-cs"/>
              </a:rPr>
              <a:t> in Newark, is a leading abolitionist writer, arguing that animals need only one right, the right not to be owned. Everything else would follow from that </a:t>
            </a:r>
            <a:r>
              <a:rPr lang="en-AU" sz="1200" b="0" i="0" u="none" strike="noStrike" kern="1200" dirty="0">
                <a:solidFill>
                  <a:schemeClr val="tx1"/>
                </a:solidFill>
                <a:effectLst/>
                <a:latin typeface="+mn-lt"/>
                <a:ea typeface="+mn-ea"/>
                <a:cs typeface="+mn-cs"/>
              </a:rPr>
              <a:t>paradigm shift</a:t>
            </a:r>
            <a:r>
              <a:rPr lang="en-AU" sz="1200" b="0" i="0" kern="1200" dirty="0">
                <a:solidFill>
                  <a:schemeClr val="tx1"/>
                </a:solidFill>
                <a:effectLst/>
                <a:latin typeface="+mn-lt"/>
                <a:ea typeface="+mn-ea"/>
                <a:cs typeface="+mn-cs"/>
              </a:rPr>
              <a:t>. He writes that, although most people would condemn the mistreatment of animals, and in many countries there are laws that seem to reflect those concerns, "in practice the legal system allows any use of animals, however abhorrent." The law only requires that any suffering not be "unnecessary". In deciding what counts as "unnecessary", an animal's interests are weighed against the interests of human beings, and the latter almost always prevail.</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err="1">
                <a:solidFill>
                  <a:schemeClr val="tx1"/>
                </a:solidFill>
                <a:effectLst/>
                <a:latin typeface="+mn-lt"/>
                <a:ea typeface="+mn-ea"/>
                <a:cs typeface="+mn-cs"/>
              </a:rPr>
              <a:t>Francione's</a:t>
            </a:r>
            <a:r>
              <a:rPr lang="en-AU" sz="1200" b="0" i="0" kern="1200" dirty="0">
                <a:solidFill>
                  <a:schemeClr val="tx1"/>
                </a:solidFill>
                <a:effectLst/>
                <a:latin typeface="+mn-lt"/>
                <a:ea typeface="+mn-ea"/>
                <a:cs typeface="+mn-cs"/>
              </a:rPr>
              <a:t> </a:t>
            </a:r>
            <a:r>
              <a:rPr lang="en-AU" sz="1200" b="0" i="1" kern="1200" dirty="0">
                <a:solidFill>
                  <a:schemeClr val="tx1"/>
                </a:solidFill>
                <a:effectLst/>
                <a:latin typeface="+mn-lt"/>
                <a:ea typeface="+mn-ea"/>
                <a:cs typeface="+mn-cs"/>
              </a:rPr>
              <a:t>Animals, Property, and the Law</a:t>
            </a:r>
            <a:r>
              <a:rPr lang="en-AU" sz="1200" b="0" i="0" kern="1200" dirty="0">
                <a:solidFill>
                  <a:schemeClr val="tx1"/>
                </a:solidFill>
                <a:effectLst/>
                <a:latin typeface="+mn-lt"/>
                <a:ea typeface="+mn-ea"/>
                <a:cs typeface="+mn-cs"/>
              </a:rPr>
              <a:t> (1995) was the first extensive jurisprudential treatment of animal rights. In it, </a:t>
            </a:r>
            <a:r>
              <a:rPr lang="en-AU" sz="1200" b="0" i="0" kern="1200" dirty="0" err="1">
                <a:solidFill>
                  <a:schemeClr val="tx1"/>
                </a:solidFill>
                <a:effectLst/>
                <a:latin typeface="+mn-lt"/>
                <a:ea typeface="+mn-ea"/>
                <a:cs typeface="+mn-cs"/>
              </a:rPr>
              <a:t>Francione</a:t>
            </a:r>
            <a:r>
              <a:rPr lang="en-AU" sz="1200" b="0" i="0" kern="1200" dirty="0">
                <a:solidFill>
                  <a:schemeClr val="tx1"/>
                </a:solidFill>
                <a:effectLst/>
                <a:latin typeface="+mn-lt"/>
                <a:ea typeface="+mn-ea"/>
                <a:cs typeface="+mn-cs"/>
              </a:rPr>
              <a:t> compares the situation of animals to the treatment of </a:t>
            </a:r>
            <a:r>
              <a:rPr lang="en-AU" sz="1200" b="0" i="0" u="none" strike="noStrike" kern="1200" dirty="0">
                <a:solidFill>
                  <a:schemeClr val="tx1"/>
                </a:solidFill>
                <a:effectLst/>
                <a:latin typeface="+mn-lt"/>
                <a:ea typeface="+mn-ea"/>
                <a:cs typeface="+mn-cs"/>
              </a:rPr>
              <a:t>slaves in the United States</a:t>
            </a:r>
            <a:r>
              <a:rPr lang="en-AU" sz="1200" b="0" i="0" kern="1200" dirty="0">
                <a:solidFill>
                  <a:schemeClr val="tx1"/>
                </a:solidFill>
                <a:effectLst/>
                <a:latin typeface="+mn-lt"/>
                <a:ea typeface="+mn-ea"/>
                <a:cs typeface="+mn-cs"/>
              </a:rPr>
              <a:t>, where legislation existed that appeared to protect them, while the courts ignored that the institution of slavery itself rendered the protection unenforceable. He offers as an example the United States </a:t>
            </a:r>
            <a:r>
              <a:rPr lang="en-AU" sz="1200" b="0" i="0" u="none" strike="noStrike" kern="1200" dirty="0">
                <a:solidFill>
                  <a:schemeClr val="tx1"/>
                </a:solidFill>
                <a:effectLst/>
                <a:latin typeface="+mn-lt"/>
                <a:ea typeface="+mn-ea"/>
                <a:cs typeface="+mn-cs"/>
              </a:rPr>
              <a:t>Animal Welfare Act</a:t>
            </a:r>
            <a:r>
              <a:rPr lang="en-AU" sz="1200" b="0" i="0" kern="1200" dirty="0">
                <a:solidFill>
                  <a:schemeClr val="tx1"/>
                </a:solidFill>
                <a:effectLst/>
                <a:latin typeface="+mn-lt"/>
                <a:ea typeface="+mn-ea"/>
                <a:cs typeface="+mn-cs"/>
              </a:rPr>
              <a:t>, which he describes as an example of symbolic legislation, intended to assuage public concern about the treatment of animals, but difficult to implement.</a:t>
            </a:r>
            <a:endParaRPr lang="en-AU" dirty="0"/>
          </a:p>
          <a:p>
            <a:endParaRPr lang="en-AU" dirty="0"/>
          </a:p>
          <a:p>
            <a:r>
              <a:rPr lang="en-AU" sz="1200" b="0" i="0" kern="1200" dirty="0">
                <a:solidFill>
                  <a:schemeClr val="tx1"/>
                </a:solidFill>
                <a:effectLst/>
                <a:latin typeface="+mn-lt"/>
                <a:ea typeface="+mn-ea"/>
                <a:cs typeface="+mn-cs"/>
              </a:rPr>
              <a:t>He argues that a focus on animal welfare, rather than animal rights, may worsen the position of animals by making the public feel comfortable about using them and entrenching the view of them as property. He calls animal rights groups who pursue animal welfare issues, such as </a:t>
            </a:r>
            <a:r>
              <a:rPr lang="en-AU" sz="1200" b="0" i="0" u="none" strike="noStrike" kern="1200" dirty="0">
                <a:solidFill>
                  <a:schemeClr val="tx1"/>
                </a:solidFill>
                <a:effectLst/>
                <a:latin typeface="+mn-lt"/>
                <a:ea typeface="+mn-ea"/>
                <a:cs typeface="+mn-cs"/>
              </a:rPr>
              <a:t>People for the Ethical Treatment of Animals</a:t>
            </a:r>
            <a:r>
              <a:rPr lang="en-AU" sz="1200" b="0" i="0" kern="1200" dirty="0">
                <a:solidFill>
                  <a:schemeClr val="tx1"/>
                </a:solidFill>
                <a:effectLst/>
                <a:latin typeface="+mn-lt"/>
                <a:ea typeface="+mn-ea"/>
                <a:cs typeface="+mn-cs"/>
              </a:rPr>
              <a:t>, the "</a:t>
            </a:r>
            <a:r>
              <a:rPr lang="en-AU" sz="1200" b="0" i="0" u="none" strike="noStrike" kern="1200" dirty="0">
                <a:solidFill>
                  <a:schemeClr val="tx1"/>
                </a:solidFill>
                <a:effectLst/>
                <a:latin typeface="+mn-lt"/>
                <a:ea typeface="+mn-ea"/>
                <a:cs typeface="+mn-cs"/>
              </a:rPr>
              <a:t>new </a:t>
            </a:r>
            <a:r>
              <a:rPr lang="en-AU" sz="1200" b="0" i="0" u="none" strike="noStrike" kern="1200" dirty="0" err="1">
                <a:solidFill>
                  <a:schemeClr val="tx1"/>
                </a:solidFill>
                <a:effectLst/>
                <a:latin typeface="+mn-lt"/>
                <a:ea typeface="+mn-ea"/>
                <a:cs typeface="+mn-cs"/>
              </a:rPr>
              <a:t>welfarists</a:t>
            </a:r>
            <a:r>
              <a:rPr lang="en-AU" sz="1200" b="0" i="0" kern="1200" dirty="0">
                <a:solidFill>
                  <a:schemeClr val="tx1"/>
                </a:solidFill>
                <a:effectLst/>
                <a:latin typeface="+mn-lt"/>
                <a:ea typeface="+mn-ea"/>
                <a:cs typeface="+mn-cs"/>
              </a:rPr>
              <a:t>", arguing that they have more in common with 19th-century animal protectionists than with the animal rights movement; indeed, the terms "animal protection" and "protectionism" are increasingly favoured. His position in 1996 was that there is no animal rights movement in the United States.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16</a:t>
            </a:fld>
            <a:endParaRPr lang="en-AU"/>
          </a:p>
        </p:txBody>
      </p:sp>
    </p:spTree>
    <p:extLst>
      <p:ext uri="{BB962C8B-B14F-4D97-AF65-F5344CB8AC3E}">
        <p14:creationId xmlns:p14="http://schemas.microsoft.com/office/powerpoint/2010/main" val="69781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Mark Rowlands</a:t>
            </a:r>
            <a:r>
              <a:rPr lang="en-AU" sz="1200" b="0" i="0" kern="1200" dirty="0">
                <a:solidFill>
                  <a:schemeClr val="tx1"/>
                </a:solidFill>
                <a:effectLst/>
                <a:latin typeface="+mn-lt"/>
                <a:ea typeface="+mn-ea"/>
                <a:cs typeface="+mn-cs"/>
              </a:rPr>
              <a:t>, professor of philosophy at the University of Florida, has proposed a contractarian approach, based on the </a:t>
            </a:r>
            <a:r>
              <a:rPr lang="en-AU" sz="1200" b="0" i="0" u="none" strike="noStrike" kern="1200" dirty="0">
                <a:solidFill>
                  <a:schemeClr val="tx1"/>
                </a:solidFill>
                <a:effectLst/>
                <a:latin typeface="+mn-lt"/>
                <a:ea typeface="+mn-ea"/>
                <a:cs typeface="+mn-cs"/>
              </a:rPr>
              <a:t>original position</a:t>
            </a:r>
            <a:r>
              <a:rPr lang="en-AU" sz="1200" b="0" i="0" kern="1200" dirty="0">
                <a:solidFill>
                  <a:schemeClr val="tx1"/>
                </a:solidFill>
                <a:effectLst/>
                <a:latin typeface="+mn-lt"/>
                <a:ea typeface="+mn-ea"/>
                <a:cs typeface="+mn-cs"/>
              </a:rPr>
              <a:t> and the </a:t>
            </a:r>
            <a:r>
              <a:rPr lang="en-AU" sz="1200" b="0" i="0" u="none" strike="noStrike" kern="1200" dirty="0">
                <a:solidFill>
                  <a:schemeClr val="tx1"/>
                </a:solidFill>
                <a:effectLst/>
                <a:latin typeface="+mn-lt"/>
                <a:ea typeface="+mn-ea"/>
                <a:cs typeface="+mn-cs"/>
              </a:rPr>
              <a:t>veil of ignorance</a:t>
            </a:r>
            <a:r>
              <a:rPr lang="en-AU" sz="1200" b="0" i="0" kern="1200" dirty="0">
                <a:solidFill>
                  <a:schemeClr val="tx1"/>
                </a:solidFill>
                <a:effectLst/>
                <a:latin typeface="+mn-lt"/>
                <a:ea typeface="+mn-ea"/>
                <a:cs typeface="+mn-cs"/>
              </a:rPr>
              <a:t>—a "state of nature" thought experiment that tests intuitions about justice and fairness—in </a:t>
            </a:r>
            <a:r>
              <a:rPr lang="en-AU" sz="1200" b="0" i="0" u="none" strike="noStrike" kern="1200" dirty="0">
                <a:solidFill>
                  <a:schemeClr val="tx1"/>
                </a:solidFill>
                <a:effectLst/>
                <a:latin typeface="+mn-lt"/>
                <a:ea typeface="+mn-ea"/>
                <a:cs typeface="+mn-cs"/>
              </a:rPr>
              <a:t>John Rawls</a:t>
            </a:r>
            <a:r>
              <a:rPr lang="en-AU" sz="1200" b="0" i="0" kern="1200" dirty="0">
                <a:solidFill>
                  <a:schemeClr val="tx1"/>
                </a:solidFill>
                <a:effectLst/>
                <a:latin typeface="+mn-lt"/>
                <a:ea typeface="+mn-ea"/>
                <a:cs typeface="+mn-cs"/>
              </a:rPr>
              <a:t>'s </a:t>
            </a:r>
            <a:r>
              <a:rPr lang="en-AU" sz="1200" b="0" i="1" u="none" strike="noStrike" kern="1200" dirty="0">
                <a:solidFill>
                  <a:schemeClr val="tx1"/>
                </a:solidFill>
                <a:effectLst/>
                <a:latin typeface="+mn-lt"/>
                <a:ea typeface="+mn-ea"/>
                <a:cs typeface="+mn-cs"/>
              </a:rPr>
              <a:t>A Theory of Justice </a:t>
            </a:r>
            <a:r>
              <a:rPr lang="en-AU" sz="1200" b="0" i="0" kern="1200" dirty="0">
                <a:solidFill>
                  <a:schemeClr val="tx1"/>
                </a:solidFill>
                <a:effectLst/>
                <a:latin typeface="+mn-lt"/>
                <a:ea typeface="+mn-ea"/>
                <a:cs typeface="+mn-cs"/>
              </a:rPr>
              <a:t>(1971). In the original position, individuals choose principles of justice (what kind of society to form, and how primary social goods will be distributed), unaware of their individual characteristics—their race, sex, class, or intelligence, whether they are able-bodied or disabled, rich or poor—and therefore unaware of which role they will assume in the society they are about to form.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 idea is that, operating behind the veil of ignorance, they will choose a social contract in which there is basic fairness and justice for them no matter the position they occupy. Rawls did not include species membership as one of the attributes hidden from the decision makers in the original position. Rowlands proposes extending the veil of ignorance to include rationality, which he argues is an undeserved property similar to characteristics including race, sex and intelligence.</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17</a:t>
            </a:fld>
            <a:endParaRPr lang="en-AU"/>
          </a:p>
        </p:txBody>
      </p:sp>
    </p:spTree>
    <p:extLst>
      <p:ext uri="{BB962C8B-B14F-4D97-AF65-F5344CB8AC3E}">
        <p14:creationId xmlns:p14="http://schemas.microsoft.com/office/powerpoint/2010/main" val="3220476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Prima facie</a:t>
            </a:r>
            <a:r>
              <a:rPr lang="en-AU" sz="1200" b="1" i="0" kern="1200" dirty="0">
                <a:solidFill>
                  <a:schemeClr val="tx1"/>
                </a:solidFill>
                <a:effectLst/>
                <a:latin typeface="+mn-lt"/>
                <a:ea typeface="+mn-ea"/>
                <a:cs typeface="+mn-cs"/>
              </a:rPr>
              <a:t> rights theory</a:t>
            </a:r>
            <a:endParaRPr lang="en-AU" sz="1200" b="0" i="1"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American philosopher Timothy Garry has proposed an approach that deems nonhuman animals worthy of </a:t>
            </a:r>
            <a:r>
              <a:rPr lang="en-AU" sz="1200" b="0" i="1" kern="1200" dirty="0">
                <a:solidFill>
                  <a:schemeClr val="tx1"/>
                </a:solidFill>
                <a:effectLst/>
                <a:latin typeface="+mn-lt"/>
                <a:ea typeface="+mn-ea"/>
                <a:cs typeface="+mn-cs"/>
              </a:rPr>
              <a:t>prima facie</a:t>
            </a:r>
            <a:r>
              <a:rPr lang="en-AU" sz="1200" b="0" i="0" kern="1200" dirty="0">
                <a:solidFill>
                  <a:schemeClr val="tx1"/>
                </a:solidFill>
                <a:effectLst/>
                <a:latin typeface="+mn-lt"/>
                <a:ea typeface="+mn-ea"/>
                <a:cs typeface="+mn-cs"/>
              </a:rPr>
              <a:t> rights. In a philosophical context, a </a:t>
            </a:r>
            <a:r>
              <a:rPr lang="en-AU" sz="1200" b="0" i="1" kern="1200" dirty="0">
                <a:solidFill>
                  <a:schemeClr val="tx1"/>
                </a:solidFill>
                <a:effectLst/>
                <a:latin typeface="+mn-lt"/>
                <a:ea typeface="+mn-ea"/>
                <a:cs typeface="+mn-cs"/>
              </a:rPr>
              <a:t>prima facie</a:t>
            </a:r>
            <a:r>
              <a:rPr lang="en-AU" sz="1200" b="0" i="0" kern="1200" dirty="0">
                <a:solidFill>
                  <a:schemeClr val="tx1"/>
                </a:solidFill>
                <a:effectLst/>
                <a:latin typeface="+mn-lt"/>
                <a:ea typeface="+mn-ea"/>
                <a:cs typeface="+mn-cs"/>
              </a:rPr>
              <a:t> (Latin for "on the face of it" or "at first glance") right is one that appears to be applicable at first glance, but upon closer examination may be outweighed by other considerations. In his book </a:t>
            </a:r>
            <a:r>
              <a:rPr lang="en-AU" sz="1200" b="0" i="1" kern="1200" dirty="0">
                <a:solidFill>
                  <a:schemeClr val="tx1"/>
                </a:solidFill>
                <a:effectLst/>
                <a:latin typeface="+mn-lt"/>
                <a:ea typeface="+mn-ea"/>
                <a:cs typeface="+mn-cs"/>
              </a:rPr>
              <a:t>Ethics: A Pluralistic Approach to Moral Theory</a:t>
            </a:r>
            <a:r>
              <a:rPr lang="en-AU" sz="1200" b="0" i="0" kern="1200" dirty="0">
                <a:solidFill>
                  <a:schemeClr val="tx1"/>
                </a:solidFill>
                <a:effectLst/>
                <a:latin typeface="+mn-lt"/>
                <a:ea typeface="+mn-ea"/>
                <a:cs typeface="+mn-cs"/>
              </a:rPr>
              <a:t>, Lawrence Hinman characterizes such rights as "the right is real but leaves open the question of whether it is applicable and overriding in a particular situation".</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 idea that nonhuman animals are worthy of </a:t>
            </a:r>
            <a:r>
              <a:rPr lang="en-AU" sz="1200" b="0" i="1" kern="1200" dirty="0">
                <a:solidFill>
                  <a:schemeClr val="tx1"/>
                </a:solidFill>
                <a:effectLst/>
                <a:latin typeface="+mn-lt"/>
                <a:ea typeface="+mn-ea"/>
                <a:cs typeface="+mn-cs"/>
              </a:rPr>
              <a:t>prima facie</a:t>
            </a:r>
            <a:r>
              <a:rPr lang="en-AU" sz="1200" b="0" i="0" kern="1200" dirty="0">
                <a:solidFill>
                  <a:schemeClr val="tx1"/>
                </a:solidFill>
                <a:effectLst/>
                <a:latin typeface="+mn-lt"/>
                <a:ea typeface="+mn-ea"/>
                <a:cs typeface="+mn-cs"/>
              </a:rPr>
              <a:t> rights is to say that, in a sense, animals do have rights. However, these rights can be overridden by many other considerations, especially those conflicting a human's right to life, liberty, property, and the pursuit of happiness. Garry supports his view arguing:</a:t>
            </a:r>
          </a:p>
          <a:p>
            <a:r>
              <a:rPr lang="en-AU" dirty="0">
                <a:effectLst/>
              </a:rPr>
              <a:t>... if a nonhuman animal were to kill a human being in the U.S., it would have broken the laws of the land and would probably get rougher sanctions than if it were a human. My point is that like laws govern all who interact within a society, rights are to be applied to all beings who interact within that society. This is not to say these rights endowed by humans are equivalent to those held by nonhuman animals, but rather that if humans possess rights then so must all those who interact with humans.</a:t>
            </a:r>
          </a:p>
          <a:p>
            <a:r>
              <a:rPr lang="en-AU" sz="1200" b="0" i="0" kern="1200" dirty="0">
                <a:solidFill>
                  <a:schemeClr val="tx1"/>
                </a:solidFill>
                <a:effectLst/>
                <a:latin typeface="+mn-lt"/>
                <a:ea typeface="+mn-ea"/>
                <a:cs typeface="+mn-cs"/>
              </a:rPr>
              <a:t>In sum, Garry suggests that humans have obligations to nonhuman animals; however, animals do not, and ought not to, have </a:t>
            </a:r>
            <a:r>
              <a:rPr lang="en-AU" sz="1200" b="0" i="0" kern="1200" dirty="0" err="1">
                <a:solidFill>
                  <a:schemeClr val="tx1"/>
                </a:solidFill>
                <a:effectLst/>
                <a:latin typeface="+mn-lt"/>
                <a:ea typeface="+mn-ea"/>
                <a:cs typeface="+mn-cs"/>
              </a:rPr>
              <a:t>uninfringible</a:t>
            </a:r>
            <a:r>
              <a:rPr lang="en-AU" sz="1200" b="0" i="0" kern="1200" dirty="0">
                <a:solidFill>
                  <a:schemeClr val="tx1"/>
                </a:solidFill>
                <a:effectLst/>
                <a:latin typeface="+mn-lt"/>
                <a:ea typeface="+mn-ea"/>
                <a:cs typeface="+mn-cs"/>
              </a:rPr>
              <a:t> rights against humans.</a:t>
            </a:r>
          </a:p>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18</a:t>
            </a:fld>
            <a:endParaRPr lang="en-AU"/>
          </a:p>
        </p:txBody>
      </p:sp>
    </p:spTree>
    <p:extLst>
      <p:ext uri="{BB962C8B-B14F-4D97-AF65-F5344CB8AC3E}">
        <p14:creationId xmlns:p14="http://schemas.microsoft.com/office/powerpoint/2010/main" val="396735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Women have played a central role in animal advocacy since the 19th century.</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 anti-vivisection movement in the 19th and early 20th century in England and the United States was largely run by women, including </a:t>
            </a:r>
            <a:r>
              <a:rPr lang="en-AU" sz="1200" b="0" i="0" u="none" strike="noStrike" kern="1200" dirty="0">
                <a:solidFill>
                  <a:schemeClr val="tx1"/>
                </a:solidFill>
                <a:effectLst/>
                <a:latin typeface="+mn-lt"/>
                <a:ea typeface="+mn-ea"/>
                <a:cs typeface="+mn-cs"/>
              </a:rPr>
              <a:t>Francis Power Cobbe</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Anna Kingsford</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Lizzy Lind </a:t>
            </a:r>
            <a:r>
              <a:rPr lang="en-AU" sz="1200" b="0" i="0" u="none" strike="noStrike" kern="1200" dirty="0" err="1">
                <a:solidFill>
                  <a:schemeClr val="tx1"/>
                </a:solidFill>
                <a:effectLst/>
                <a:latin typeface="+mn-lt"/>
                <a:ea typeface="+mn-ea"/>
                <a:cs typeface="+mn-cs"/>
              </a:rPr>
              <a:t>af</a:t>
            </a:r>
            <a:r>
              <a:rPr lang="en-AU" sz="1200" b="0" i="0" u="none" strike="noStrike" kern="1200" dirty="0">
                <a:solidFill>
                  <a:schemeClr val="tx1"/>
                </a:solidFill>
                <a:effectLst/>
                <a:latin typeface="+mn-lt"/>
                <a:ea typeface="+mn-ea"/>
                <a:cs typeface="+mn-cs"/>
              </a:rPr>
              <a:t> </a:t>
            </a:r>
            <a:r>
              <a:rPr lang="en-AU" sz="1200" b="0" i="0" u="none" strike="noStrike" kern="1200" dirty="0" err="1">
                <a:solidFill>
                  <a:schemeClr val="tx1"/>
                </a:solidFill>
                <a:effectLst/>
                <a:latin typeface="+mn-lt"/>
                <a:ea typeface="+mn-ea"/>
                <a:cs typeface="+mn-cs"/>
              </a:rPr>
              <a:t>Hageby</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Caroline Earle White</a:t>
            </a:r>
            <a:r>
              <a:rPr lang="en-AU" sz="1200" b="0" i="0" kern="1200" dirty="0">
                <a:solidFill>
                  <a:schemeClr val="tx1"/>
                </a:solidFill>
                <a:effectLst/>
                <a:latin typeface="+mn-lt"/>
                <a:ea typeface="+mn-ea"/>
                <a:cs typeface="+mn-cs"/>
              </a:rPr>
              <a:t> (1833–1916). Garner writes that 70 per cent of the membership of the Victoria Street Society (one of the anti-vivisection groups founded by Cobbe) were women, as were 70 per cent of the membership of the British RSPCA in 1900.</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19</a:t>
            </a:fld>
            <a:endParaRPr lang="en-AU"/>
          </a:p>
        </p:txBody>
      </p:sp>
    </p:spTree>
    <p:extLst>
      <p:ext uri="{BB962C8B-B14F-4D97-AF65-F5344CB8AC3E}">
        <p14:creationId xmlns:p14="http://schemas.microsoft.com/office/powerpoint/2010/main" val="204487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a:t>
            </a:fld>
            <a:endParaRPr lang="en-AU"/>
          </a:p>
        </p:txBody>
      </p:sp>
    </p:spTree>
    <p:extLst>
      <p:ext uri="{BB962C8B-B14F-4D97-AF65-F5344CB8AC3E}">
        <p14:creationId xmlns:p14="http://schemas.microsoft.com/office/powerpoint/2010/main" val="302761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modern animal advocacy movement has a similar representation of women, though Garner (2005) writes that they are not invariably in leadership positions: during the March for Animals in Washington, D.C., in 1990—the largest animal rights demonstration held until then in the United States—most of the participants were women, but most of the platform speakers were men. Nevertheless, several influential animal advocacy groups have been founded by women, including the </a:t>
            </a:r>
            <a:r>
              <a:rPr lang="en-AU" sz="1200" b="0" i="0" u="none" strike="noStrike" kern="1200" dirty="0">
                <a:solidFill>
                  <a:schemeClr val="tx1"/>
                </a:solidFill>
                <a:effectLst/>
                <a:latin typeface="+mn-lt"/>
                <a:ea typeface="+mn-ea"/>
                <a:cs typeface="+mn-cs"/>
              </a:rPr>
              <a:t>British Union for the Abolition of Vivisection</a:t>
            </a:r>
            <a:r>
              <a:rPr lang="en-AU" sz="1200" b="0" i="0" kern="1200" dirty="0">
                <a:solidFill>
                  <a:schemeClr val="tx1"/>
                </a:solidFill>
                <a:effectLst/>
                <a:latin typeface="+mn-lt"/>
                <a:ea typeface="+mn-ea"/>
                <a:cs typeface="+mn-cs"/>
              </a:rPr>
              <a:t> by Cobbe in London in 1898; the </a:t>
            </a:r>
            <a:r>
              <a:rPr lang="en-AU" sz="1200" b="0" i="0" u="none" strike="noStrike" kern="1200" dirty="0">
                <a:solidFill>
                  <a:schemeClr val="tx1"/>
                </a:solidFill>
                <a:effectLst/>
                <a:latin typeface="+mn-lt"/>
                <a:ea typeface="+mn-ea"/>
                <a:cs typeface="+mn-cs"/>
              </a:rPr>
              <a:t>Animal Welfare Board of India</a:t>
            </a:r>
            <a:r>
              <a:rPr lang="en-AU" sz="1200" b="0" i="0" kern="1200" dirty="0">
                <a:solidFill>
                  <a:schemeClr val="tx1"/>
                </a:solidFill>
                <a:effectLst/>
                <a:latin typeface="+mn-lt"/>
                <a:ea typeface="+mn-ea"/>
                <a:cs typeface="+mn-cs"/>
              </a:rPr>
              <a:t> by </a:t>
            </a:r>
            <a:r>
              <a:rPr lang="en-AU" sz="1200" b="0" i="0" u="none" strike="noStrike" kern="1200" dirty="0">
                <a:solidFill>
                  <a:schemeClr val="tx1"/>
                </a:solidFill>
                <a:effectLst/>
                <a:latin typeface="+mn-lt"/>
                <a:ea typeface="+mn-ea"/>
                <a:cs typeface="+mn-cs"/>
              </a:rPr>
              <a:t>Rukmini Devi </a:t>
            </a:r>
            <a:r>
              <a:rPr lang="en-AU" sz="1200" b="0" i="0" u="none" strike="noStrike" kern="1200" dirty="0" err="1">
                <a:solidFill>
                  <a:schemeClr val="tx1"/>
                </a:solidFill>
                <a:effectLst/>
                <a:latin typeface="+mn-lt"/>
                <a:ea typeface="+mn-ea"/>
                <a:cs typeface="+mn-cs"/>
              </a:rPr>
              <a:t>Arundale</a:t>
            </a:r>
            <a:r>
              <a:rPr lang="en-AU" sz="1200" b="0" i="0" kern="1200" dirty="0">
                <a:solidFill>
                  <a:schemeClr val="tx1"/>
                </a:solidFill>
                <a:effectLst/>
                <a:latin typeface="+mn-lt"/>
                <a:ea typeface="+mn-ea"/>
                <a:cs typeface="+mn-cs"/>
              </a:rPr>
              <a:t> in 1962; and </a:t>
            </a:r>
            <a:r>
              <a:rPr lang="en-AU" sz="1200" b="0" i="0" u="none" strike="noStrike" kern="1200" dirty="0">
                <a:solidFill>
                  <a:schemeClr val="tx1"/>
                </a:solidFill>
                <a:effectLst/>
                <a:latin typeface="+mn-lt"/>
                <a:ea typeface="+mn-ea"/>
                <a:cs typeface="+mn-cs"/>
              </a:rPr>
              <a:t>People for the Ethical Treatment of Animals</a:t>
            </a:r>
            <a:r>
              <a:rPr lang="en-AU" sz="1200" b="0" i="0" kern="1200" dirty="0">
                <a:solidFill>
                  <a:schemeClr val="tx1"/>
                </a:solidFill>
                <a:effectLst/>
                <a:latin typeface="+mn-lt"/>
                <a:ea typeface="+mn-ea"/>
                <a:cs typeface="+mn-cs"/>
              </a:rPr>
              <a:t>, co-founded by </a:t>
            </a:r>
            <a:r>
              <a:rPr lang="en-AU" sz="1200" b="0" i="0" u="none" strike="noStrike" kern="1200" dirty="0">
                <a:solidFill>
                  <a:schemeClr val="tx1"/>
                </a:solidFill>
                <a:effectLst/>
                <a:latin typeface="+mn-lt"/>
                <a:ea typeface="+mn-ea"/>
                <a:cs typeface="+mn-cs"/>
              </a:rPr>
              <a:t>Ingrid Newkirk</a:t>
            </a:r>
            <a:r>
              <a:rPr lang="en-AU" sz="1200" b="0" i="0" kern="1200" dirty="0">
                <a:solidFill>
                  <a:schemeClr val="tx1"/>
                </a:solidFill>
                <a:effectLst/>
                <a:latin typeface="+mn-lt"/>
                <a:ea typeface="+mn-ea"/>
                <a:cs typeface="+mn-cs"/>
              </a:rPr>
              <a:t> in 1980. In the Netherlands, </a:t>
            </a:r>
            <a:r>
              <a:rPr lang="en-AU" sz="1200" b="0" i="0" u="none" strike="noStrike" kern="1200" dirty="0">
                <a:solidFill>
                  <a:schemeClr val="tx1"/>
                </a:solidFill>
                <a:effectLst/>
                <a:latin typeface="+mn-lt"/>
                <a:ea typeface="+mn-ea"/>
                <a:cs typeface="+mn-cs"/>
              </a:rPr>
              <a:t>Marianne </a:t>
            </a:r>
            <a:r>
              <a:rPr lang="en-AU" sz="1200" b="0" i="0" u="none" strike="noStrike" kern="1200" dirty="0" err="1">
                <a:solidFill>
                  <a:schemeClr val="tx1"/>
                </a:solidFill>
                <a:effectLst/>
                <a:latin typeface="+mn-lt"/>
                <a:ea typeface="+mn-ea"/>
                <a:cs typeface="+mn-cs"/>
              </a:rPr>
              <a:t>Thieme</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Esther </a:t>
            </a:r>
            <a:r>
              <a:rPr lang="en-AU" sz="1200" b="0" i="0" u="none" strike="noStrike" kern="1200" dirty="0" err="1">
                <a:solidFill>
                  <a:schemeClr val="tx1"/>
                </a:solidFill>
                <a:effectLst/>
                <a:latin typeface="+mn-lt"/>
                <a:ea typeface="+mn-ea"/>
                <a:cs typeface="+mn-cs"/>
              </a:rPr>
              <a:t>Ouwehand</a:t>
            </a:r>
            <a:r>
              <a:rPr lang="en-AU" sz="1200" b="0" i="0" kern="1200" dirty="0">
                <a:solidFill>
                  <a:schemeClr val="tx1"/>
                </a:solidFill>
                <a:effectLst/>
                <a:latin typeface="+mn-lt"/>
                <a:ea typeface="+mn-ea"/>
                <a:cs typeface="+mn-cs"/>
              </a:rPr>
              <a:t> were elected to parliament in 2006 representing the Parliamentary group for Animals.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20</a:t>
            </a:fld>
            <a:endParaRPr lang="en-AU"/>
          </a:p>
        </p:txBody>
      </p:sp>
    </p:spTree>
    <p:extLst>
      <p:ext uri="{BB962C8B-B14F-4D97-AF65-F5344CB8AC3E}">
        <p14:creationId xmlns:p14="http://schemas.microsoft.com/office/powerpoint/2010/main" val="3386900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many women in the movement has led to a body of academic literature exploring feminism and animal rights; feminism and vegetarianism or veganism, the oppression of women and animals, and the male association of women and animals with nature and emotion, rather than reason—an association that several feminist writers have embraced. </a:t>
            </a:r>
            <a:r>
              <a:rPr lang="en-AU" sz="1200" b="0" i="0" u="none" strike="noStrike" kern="1200" dirty="0">
                <a:solidFill>
                  <a:schemeClr val="tx1"/>
                </a:solidFill>
                <a:effectLst/>
                <a:latin typeface="+mn-lt"/>
                <a:ea typeface="+mn-ea"/>
                <a:cs typeface="+mn-cs"/>
              </a:rPr>
              <a:t>Lori Gruen</a:t>
            </a:r>
            <a:r>
              <a:rPr lang="en-AU" sz="1200" b="0" i="0" kern="1200" dirty="0">
                <a:solidFill>
                  <a:schemeClr val="tx1"/>
                </a:solidFill>
                <a:effectLst/>
                <a:latin typeface="+mn-lt"/>
                <a:ea typeface="+mn-ea"/>
                <a:cs typeface="+mn-cs"/>
              </a:rPr>
              <a:t> writes that women and animals serve the same symbolic function in a patriarchal society: both are "the used"; the dominated, submissive "</a:t>
            </a:r>
            <a:r>
              <a:rPr lang="en-AU" sz="1200" b="0" i="0" u="none" strike="noStrike" kern="1200" dirty="0">
                <a:solidFill>
                  <a:schemeClr val="tx1"/>
                </a:solidFill>
                <a:effectLst/>
                <a:latin typeface="+mn-lt"/>
                <a:ea typeface="+mn-ea"/>
                <a:cs typeface="+mn-cs"/>
              </a:rPr>
              <a:t>Other</a:t>
            </a:r>
            <a:r>
              <a:rPr lang="en-AU" sz="1200" b="0" i="0" kern="1200" dirty="0">
                <a:solidFill>
                  <a:schemeClr val="tx1"/>
                </a:solidFill>
                <a:effectLst/>
                <a:latin typeface="+mn-lt"/>
                <a:ea typeface="+mn-ea"/>
                <a:cs typeface="+mn-cs"/>
              </a:rPr>
              <a:t>". When the British feminist </a:t>
            </a:r>
            <a:r>
              <a:rPr lang="en-AU" sz="1200" b="0" i="0" u="none" strike="noStrike" kern="1200" dirty="0">
                <a:solidFill>
                  <a:schemeClr val="tx1"/>
                </a:solidFill>
                <a:effectLst/>
                <a:latin typeface="+mn-lt"/>
                <a:ea typeface="+mn-ea"/>
                <a:cs typeface="+mn-cs"/>
              </a:rPr>
              <a:t>Mary Wollstonecraft</a:t>
            </a:r>
            <a:r>
              <a:rPr lang="en-AU" sz="1200" b="0" i="0" kern="1200" dirty="0">
                <a:solidFill>
                  <a:schemeClr val="tx1"/>
                </a:solidFill>
                <a:effectLst/>
                <a:latin typeface="+mn-lt"/>
                <a:ea typeface="+mn-ea"/>
                <a:cs typeface="+mn-cs"/>
              </a:rPr>
              <a:t>(1759–1797) published </a:t>
            </a:r>
            <a:r>
              <a:rPr lang="en-AU" sz="1200" b="0" i="1" u="none" strike="noStrike" kern="1200" dirty="0">
                <a:solidFill>
                  <a:schemeClr val="tx1"/>
                </a:solidFill>
                <a:effectLst/>
                <a:latin typeface="+mn-lt"/>
                <a:ea typeface="+mn-ea"/>
                <a:cs typeface="+mn-cs"/>
              </a:rPr>
              <a:t>A Vindication of the Rights of Woman</a:t>
            </a:r>
            <a:r>
              <a:rPr lang="en-AU" sz="1200" b="0" i="0" kern="1200" dirty="0">
                <a:solidFill>
                  <a:schemeClr val="tx1"/>
                </a:solidFill>
                <a:effectLst/>
                <a:latin typeface="+mn-lt"/>
                <a:ea typeface="+mn-ea"/>
                <a:cs typeface="+mn-cs"/>
              </a:rPr>
              <a:t> (1792), </a:t>
            </a:r>
            <a:r>
              <a:rPr lang="en-AU" sz="1200" b="0" i="0" u="none" strike="noStrike" kern="1200" dirty="0">
                <a:solidFill>
                  <a:schemeClr val="tx1"/>
                </a:solidFill>
                <a:effectLst/>
                <a:latin typeface="+mn-lt"/>
                <a:ea typeface="+mn-ea"/>
                <a:cs typeface="+mn-cs"/>
              </a:rPr>
              <a:t>Thomas Taylor</a:t>
            </a:r>
            <a:r>
              <a:rPr lang="en-AU" sz="1200" b="0" i="0" kern="1200" dirty="0">
                <a:solidFill>
                  <a:schemeClr val="tx1"/>
                </a:solidFill>
                <a:effectLst/>
                <a:latin typeface="+mn-lt"/>
                <a:ea typeface="+mn-ea"/>
                <a:cs typeface="+mn-cs"/>
              </a:rPr>
              <a:t> (1758–1835), a Cambridge philosopher, responded with an anonymous parody, </a:t>
            </a:r>
            <a:r>
              <a:rPr lang="en-AU" sz="1200" b="0" i="1" kern="1200" dirty="0">
                <a:solidFill>
                  <a:schemeClr val="tx1"/>
                </a:solidFill>
                <a:effectLst/>
                <a:latin typeface="+mn-lt"/>
                <a:ea typeface="+mn-ea"/>
                <a:cs typeface="+mn-cs"/>
              </a:rPr>
              <a:t>A Vindication of the Rights of Brutes</a:t>
            </a:r>
            <a:r>
              <a:rPr lang="en-AU" sz="1200" b="0" i="0" kern="1200" dirty="0">
                <a:solidFill>
                  <a:schemeClr val="tx1"/>
                </a:solidFill>
                <a:effectLst/>
                <a:latin typeface="+mn-lt"/>
                <a:ea typeface="+mn-ea"/>
                <a:cs typeface="+mn-cs"/>
              </a:rPr>
              <a:t> (1792), claiming that Wollstonecraft's arguments for women's rights could be applied equally to animals, a position he intended as </a:t>
            </a:r>
            <a:r>
              <a:rPr lang="en-AU" sz="1200" b="0" i="1" u="none" strike="noStrike" kern="1200" dirty="0" err="1">
                <a:solidFill>
                  <a:schemeClr val="tx1"/>
                </a:solidFill>
                <a:effectLst/>
                <a:latin typeface="+mn-lt"/>
                <a:ea typeface="+mn-ea"/>
                <a:cs typeface="+mn-cs"/>
              </a:rPr>
              <a:t>reductio</a:t>
            </a:r>
            <a:r>
              <a:rPr lang="en-AU" sz="1200" b="0" i="1" u="none" strike="noStrike" kern="1200" dirty="0">
                <a:solidFill>
                  <a:schemeClr val="tx1"/>
                </a:solidFill>
                <a:effectLst/>
                <a:latin typeface="+mn-lt"/>
                <a:ea typeface="+mn-ea"/>
                <a:cs typeface="+mn-cs"/>
              </a:rPr>
              <a:t> ad absurdum</a:t>
            </a:r>
            <a:r>
              <a:rPr lang="en-AU" sz="1200" b="0" i="0" kern="1200" dirty="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21</a:t>
            </a:fld>
            <a:endParaRPr lang="en-AU"/>
          </a:p>
        </p:txBody>
      </p:sp>
    </p:spTree>
    <p:extLst>
      <p:ext uri="{BB962C8B-B14F-4D97-AF65-F5344CB8AC3E}">
        <p14:creationId xmlns:p14="http://schemas.microsoft.com/office/powerpoint/2010/main" val="386286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Transhumanism</a:t>
            </a:r>
          </a:p>
          <a:p>
            <a:r>
              <a:rPr lang="en-AU" sz="1200" b="0" i="0" kern="1200" dirty="0">
                <a:solidFill>
                  <a:schemeClr val="tx1"/>
                </a:solidFill>
                <a:effectLst/>
                <a:latin typeface="+mn-lt"/>
                <a:ea typeface="+mn-ea"/>
                <a:cs typeface="+mn-cs"/>
              </a:rPr>
              <a:t>Some </a:t>
            </a:r>
            <a:r>
              <a:rPr lang="en-AU" sz="1200" b="0" i="0" u="none" strike="noStrike" kern="1200" dirty="0">
                <a:solidFill>
                  <a:schemeClr val="tx1"/>
                </a:solidFill>
                <a:effectLst/>
                <a:latin typeface="+mn-lt"/>
                <a:ea typeface="+mn-ea"/>
                <a:cs typeface="+mn-cs"/>
              </a:rPr>
              <a:t>transhumanists</a:t>
            </a:r>
            <a:r>
              <a:rPr lang="en-AU" sz="1200" b="0" i="0" kern="1200" dirty="0">
                <a:solidFill>
                  <a:schemeClr val="tx1"/>
                </a:solidFill>
                <a:effectLst/>
                <a:latin typeface="+mn-lt"/>
                <a:ea typeface="+mn-ea"/>
                <a:cs typeface="+mn-cs"/>
              </a:rPr>
              <a:t> argue for animal rights, liberation, and "uplift" of animal consciousness into machines. Transhumanism also understands animal rights on a gradation or spectrum with other types of sentient rights, including human rights and the rights of conscious artificial intelligences (posthuman rights)</a:t>
            </a:r>
          </a:p>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22</a:t>
            </a:fld>
            <a:endParaRPr lang="en-AU"/>
          </a:p>
        </p:txBody>
      </p:sp>
    </p:spTree>
    <p:extLst>
      <p:ext uri="{BB962C8B-B14F-4D97-AF65-F5344CB8AC3E}">
        <p14:creationId xmlns:p14="http://schemas.microsoft.com/office/powerpoint/2010/main" val="151092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Critics of animal rights argue that nonhuman animals are unable to enter into a </a:t>
            </a:r>
            <a:r>
              <a:rPr lang="en-AU" sz="1200" b="0" i="0" u="none" strike="noStrike" kern="1200" dirty="0">
                <a:solidFill>
                  <a:schemeClr val="tx1"/>
                </a:solidFill>
                <a:effectLst/>
                <a:latin typeface="+mn-lt"/>
                <a:ea typeface="+mn-ea"/>
                <a:cs typeface="+mn-cs"/>
              </a:rPr>
              <a:t>social contract</a:t>
            </a:r>
            <a:r>
              <a:rPr lang="en-AU" sz="1200" b="0" i="0" kern="1200" dirty="0">
                <a:solidFill>
                  <a:schemeClr val="tx1"/>
                </a:solidFill>
                <a:effectLst/>
                <a:latin typeface="+mn-lt"/>
                <a:ea typeface="+mn-ea"/>
                <a:cs typeface="+mn-cs"/>
              </a:rPr>
              <a:t>, and thus cannot be possessors of rights, a view summed up by the philosopher </a:t>
            </a:r>
            <a:r>
              <a:rPr lang="en-AU" sz="1200" b="0" i="0" u="none" strike="noStrike" kern="1200" dirty="0">
                <a:solidFill>
                  <a:schemeClr val="tx1"/>
                </a:solidFill>
                <a:effectLst/>
                <a:latin typeface="+mn-lt"/>
                <a:ea typeface="+mn-ea"/>
                <a:cs typeface="+mn-cs"/>
              </a:rPr>
              <a:t>Roger Scruton</a:t>
            </a:r>
            <a:r>
              <a:rPr lang="en-AU" sz="1200" b="0" i="0" kern="1200" dirty="0">
                <a:solidFill>
                  <a:schemeClr val="tx1"/>
                </a:solidFill>
                <a:effectLst/>
                <a:latin typeface="+mn-lt"/>
                <a:ea typeface="+mn-ea"/>
                <a:cs typeface="+mn-cs"/>
              </a:rPr>
              <a:t>, who writes that only humans have duties, and therefore only humans have rights. Another argument, associated with the </a:t>
            </a:r>
            <a:r>
              <a:rPr lang="en-AU" sz="1200" b="0" i="0" u="none" strike="noStrike" kern="1200" dirty="0">
                <a:solidFill>
                  <a:schemeClr val="tx1"/>
                </a:solidFill>
                <a:effectLst/>
                <a:latin typeface="+mn-lt"/>
                <a:ea typeface="+mn-ea"/>
                <a:cs typeface="+mn-cs"/>
              </a:rPr>
              <a:t>utilitarian</a:t>
            </a:r>
            <a:r>
              <a:rPr lang="en-AU" sz="1200" b="0" i="0" kern="1200" dirty="0">
                <a:solidFill>
                  <a:schemeClr val="tx1"/>
                </a:solidFill>
                <a:effectLst/>
                <a:latin typeface="+mn-lt"/>
                <a:ea typeface="+mn-ea"/>
                <a:cs typeface="+mn-cs"/>
              </a:rPr>
              <a:t> tradition, is that animals may be used as resources so long as there is no unnecessary suffering; they may have some moral standing, but they are inferior in status to human beings, and any interests they have may be overridden, though what counts as "necessary" suffering or a legitimate sacrifice of interests varies considerably.</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Certain forms of animal rights activism, such as the destruction of </a:t>
            </a:r>
            <a:r>
              <a:rPr lang="en-AU" sz="1200" b="0" i="0" u="none" strike="noStrike" kern="1200" dirty="0">
                <a:solidFill>
                  <a:schemeClr val="tx1"/>
                </a:solidFill>
                <a:effectLst/>
                <a:latin typeface="+mn-lt"/>
                <a:ea typeface="+mn-ea"/>
                <a:cs typeface="+mn-cs"/>
              </a:rPr>
              <a:t>fur farms</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animal laboratories</a:t>
            </a:r>
            <a:r>
              <a:rPr lang="en-AU" sz="1200" b="0" i="0" kern="1200" dirty="0">
                <a:solidFill>
                  <a:schemeClr val="tx1"/>
                </a:solidFill>
                <a:effectLst/>
                <a:latin typeface="+mn-lt"/>
                <a:ea typeface="+mn-ea"/>
                <a:cs typeface="+mn-cs"/>
              </a:rPr>
              <a:t> by the </a:t>
            </a:r>
            <a:r>
              <a:rPr lang="en-AU" sz="1200" b="0" i="0" u="none" strike="noStrike" kern="1200" dirty="0">
                <a:solidFill>
                  <a:schemeClr val="tx1"/>
                </a:solidFill>
                <a:effectLst/>
                <a:latin typeface="+mn-lt"/>
                <a:ea typeface="+mn-ea"/>
                <a:cs typeface="+mn-cs"/>
              </a:rPr>
              <a:t>Animal Liberation Front</a:t>
            </a:r>
            <a:r>
              <a:rPr lang="en-AU" sz="1200" b="0" i="0" kern="1200" dirty="0">
                <a:solidFill>
                  <a:schemeClr val="tx1"/>
                </a:solidFill>
                <a:effectLst/>
                <a:latin typeface="+mn-lt"/>
                <a:ea typeface="+mn-ea"/>
                <a:cs typeface="+mn-cs"/>
              </a:rPr>
              <a:t>, have also attracted criticism, including from within the </a:t>
            </a:r>
            <a:r>
              <a:rPr lang="en-AU" sz="1200" b="0" i="0" u="none" strike="noStrike" kern="1200" dirty="0">
                <a:solidFill>
                  <a:schemeClr val="tx1"/>
                </a:solidFill>
                <a:effectLst/>
                <a:latin typeface="+mn-lt"/>
                <a:ea typeface="+mn-ea"/>
                <a:cs typeface="+mn-cs"/>
              </a:rPr>
              <a:t>animal rights movement</a:t>
            </a:r>
            <a:r>
              <a:rPr lang="en-AU" sz="1200" b="0" i="0" kern="1200" dirty="0">
                <a:solidFill>
                  <a:schemeClr val="tx1"/>
                </a:solidFill>
                <a:effectLst/>
                <a:latin typeface="+mn-lt"/>
                <a:ea typeface="+mn-ea"/>
                <a:cs typeface="+mn-cs"/>
              </a:rPr>
              <a:t> itself, as well as prompted reaction from the </a:t>
            </a:r>
            <a:r>
              <a:rPr lang="en-AU" sz="1200" b="0" i="0" u="none" strike="noStrike" kern="1200" dirty="0">
                <a:solidFill>
                  <a:schemeClr val="tx1"/>
                </a:solidFill>
                <a:effectLst/>
                <a:latin typeface="+mn-lt"/>
                <a:ea typeface="+mn-ea"/>
                <a:cs typeface="+mn-cs"/>
              </a:rPr>
              <a:t>U.S. Congress</a:t>
            </a:r>
            <a:r>
              <a:rPr lang="en-AU" sz="1200" b="0" i="0" kern="1200" dirty="0">
                <a:solidFill>
                  <a:schemeClr val="tx1"/>
                </a:solidFill>
                <a:effectLst/>
                <a:latin typeface="+mn-lt"/>
                <a:ea typeface="+mn-ea"/>
                <a:cs typeface="+mn-cs"/>
              </a:rPr>
              <a:t> with the enactment of laws allowing these activities to be prosecuted as </a:t>
            </a:r>
            <a:r>
              <a:rPr lang="en-AU" sz="1200" b="0" i="0" u="none" strike="noStrike" kern="1200" dirty="0">
                <a:solidFill>
                  <a:schemeClr val="tx1"/>
                </a:solidFill>
                <a:effectLst/>
                <a:latin typeface="+mn-lt"/>
                <a:ea typeface="+mn-ea"/>
                <a:cs typeface="+mn-cs"/>
              </a:rPr>
              <a:t>terrorism</a:t>
            </a:r>
            <a:r>
              <a:rPr lang="en-AU" sz="1200" b="0" i="0" kern="1200" dirty="0">
                <a:solidFill>
                  <a:schemeClr val="tx1"/>
                </a:solidFill>
                <a:effectLst/>
                <a:latin typeface="+mn-lt"/>
                <a:ea typeface="+mn-ea"/>
                <a:cs typeface="+mn-cs"/>
              </a:rPr>
              <a:t>, including the </a:t>
            </a:r>
            <a:r>
              <a:rPr lang="en-AU" sz="1200" b="0" i="0" u="none" strike="noStrike" kern="1200" dirty="0">
                <a:solidFill>
                  <a:schemeClr val="tx1"/>
                </a:solidFill>
                <a:effectLst/>
                <a:latin typeface="+mn-lt"/>
                <a:ea typeface="+mn-ea"/>
                <a:cs typeface="+mn-cs"/>
              </a:rPr>
              <a:t>Animal Enterprise Terrorism Act.</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23</a:t>
            </a:fld>
            <a:endParaRPr lang="en-AU"/>
          </a:p>
        </p:txBody>
      </p:sp>
    </p:spTree>
    <p:extLst>
      <p:ext uri="{BB962C8B-B14F-4D97-AF65-F5344CB8AC3E}">
        <p14:creationId xmlns:p14="http://schemas.microsoft.com/office/powerpoint/2010/main" val="1519472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R. G. Frey</a:t>
            </a:r>
          </a:p>
          <a:p>
            <a:r>
              <a:rPr lang="en-AU" sz="1200" b="0" i="0" u="none" strike="noStrike" kern="1200" dirty="0">
                <a:solidFill>
                  <a:schemeClr val="tx1"/>
                </a:solidFill>
                <a:effectLst/>
                <a:latin typeface="+mn-lt"/>
                <a:ea typeface="+mn-ea"/>
                <a:cs typeface="+mn-cs"/>
              </a:rPr>
              <a:t>R. G. Frey</a:t>
            </a:r>
            <a:r>
              <a:rPr lang="en-AU" sz="1200" b="0" i="0" kern="1200" dirty="0">
                <a:solidFill>
                  <a:schemeClr val="tx1"/>
                </a:solidFill>
                <a:effectLst/>
                <a:latin typeface="+mn-lt"/>
                <a:ea typeface="+mn-ea"/>
                <a:cs typeface="+mn-cs"/>
              </a:rPr>
              <a:t>, professor of philosophy at Bowling Green State University, is a preference utilitarian, as is Singer, but reaches a very different conclusion, arguing in </a:t>
            </a:r>
            <a:r>
              <a:rPr lang="en-AU" sz="1200" b="0" i="1" kern="1200" dirty="0">
                <a:solidFill>
                  <a:schemeClr val="tx1"/>
                </a:solidFill>
                <a:effectLst/>
                <a:latin typeface="+mn-lt"/>
                <a:ea typeface="+mn-ea"/>
                <a:cs typeface="+mn-cs"/>
              </a:rPr>
              <a:t>Interests and Rights</a:t>
            </a:r>
            <a:r>
              <a:rPr lang="en-AU" sz="1200" b="0" i="0" kern="1200" dirty="0">
                <a:solidFill>
                  <a:schemeClr val="tx1"/>
                </a:solidFill>
                <a:effectLst/>
                <a:latin typeface="+mn-lt"/>
                <a:ea typeface="+mn-ea"/>
                <a:cs typeface="+mn-cs"/>
              </a:rPr>
              <a:t> (1980) that animals have no interests for the utilitarian to take into account. Frey argues that interests are dependent on desire, and that no desire can exist without a corresponding belief. Animals have no beliefs, because a belief state requires the ability to hold a second-order belief—a belief about the belief—which he argues requires language: "If someone were to say, e.g. 'The cat believes that the door is locked,' then that person is holding, as I see it, that the cat holds the declarative sentence 'The door is locked' to be true; and I can see no reason whatever for crediting the cat or any other creature which lacks language, including human infants, with entertaining declarative sentences."</a:t>
            </a:r>
          </a:p>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24</a:t>
            </a:fld>
            <a:endParaRPr lang="en-AU"/>
          </a:p>
        </p:txBody>
      </p:sp>
    </p:spTree>
    <p:extLst>
      <p:ext uri="{BB962C8B-B14F-4D97-AF65-F5344CB8AC3E}">
        <p14:creationId xmlns:p14="http://schemas.microsoft.com/office/powerpoint/2010/main" val="1538152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Roger Scruton</a:t>
            </a:r>
          </a:p>
          <a:p>
            <a:r>
              <a:rPr lang="en-AU" sz="1200" b="0" i="0" u="none" strike="noStrike" kern="1200" dirty="0">
                <a:solidFill>
                  <a:schemeClr val="tx1"/>
                </a:solidFill>
                <a:effectLst/>
                <a:latin typeface="+mn-lt"/>
                <a:ea typeface="+mn-ea"/>
                <a:cs typeface="+mn-cs"/>
              </a:rPr>
              <a:t>Roger Scruton</a:t>
            </a:r>
            <a:r>
              <a:rPr lang="en-AU" sz="1200" b="0" i="0" kern="1200" dirty="0">
                <a:solidFill>
                  <a:schemeClr val="tx1"/>
                </a:solidFill>
                <a:effectLst/>
                <a:latin typeface="+mn-lt"/>
                <a:ea typeface="+mn-ea"/>
                <a:cs typeface="+mn-cs"/>
              </a:rPr>
              <a:t>, the British philosopher, argues that rights imply obligations. Every legal privilege, he writes, imposes a burden on the one who does not possess that privilege: that is, "your right may be my duty." Scruton therefore regards the emergence of the animal rights movement as "the strangest cultural shift within the liberal worldview", because the idea of rights and responsibilities is, he argues, distinctive to the human condition, and it makes no sense to spread them beyond our own species.</a:t>
            </a:r>
          </a:p>
          <a:p>
            <a:r>
              <a:rPr lang="en-AU" sz="1200" b="0" i="0" kern="1200" dirty="0">
                <a:solidFill>
                  <a:schemeClr val="tx1"/>
                </a:solidFill>
                <a:effectLst/>
                <a:latin typeface="+mn-lt"/>
                <a:ea typeface="+mn-ea"/>
                <a:cs typeface="+mn-cs"/>
              </a:rPr>
              <a:t>He accuses animal rights advocates of "pre-scientific" </a:t>
            </a:r>
            <a:r>
              <a:rPr lang="en-AU" sz="1200" b="0" i="0" u="none" strike="noStrike" kern="1200" dirty="0">
                <a:solidFill>
                  <a:schemeClr val="tx1"/>
                </a:solidFill>
                <a:effectLst/>
                <a:latin typeface="+mn-lt"/>
                <a:ea typeface="+mn-ea"/>
                <a:cs typeface="+mn-cs"/>
              </a:rPr>
              <a:t>anthropomorphism</a:t>
            </a:r>
            <a:r>
              <a:rPr lang="en-AU" sz="1200" b="0" i="0" kern="1200" dirty="0">
                <a:solidFill>
                  <a:schemeClr val="tx1"/>
                </a:solidFill>
                <a:effectLst/>
                <a:latin typeface="+mn-lt"/>
                <a:ea typeface="+mn-ea"/>
                <a:cs typeface="+mn-cs"/>
              </a:rPr>
              <a:t>, attributing traits to animals that are, he says, </a:t>
            </a:r>
            <a:r>
              <a:rPr lang="en-AU" sz="1200" b="0" i="0" u="none" strike="noStrike" kern="1200" dirty="0">
                <a:solidFill>
                  <a:schemeClr val="tx1"/>
                </a:solidFill>
                <a:effectLst/>
                <a:latin typeface="+mn-lt"/>
                <a:ea typeface="+mn-ea"/>
                <a:cs typeface="+mn-cs"/>
              </a:rPr>
              <a:t>Beatrix Potter</a:t>
            </a:r>
            <a:r>
              <a:rPr lang="en-AU" sz="1200" b="0" i="0" kern="1200" dirty="0">
                <a:solidFill>
                  <a:schemeClr val="tx1"/>
                </a:solidFill>
                <a:effectLst/>
                <a:latin typeface="+mn-lt"/>
                <a:ea typeface="+mn-ea"/>
                <a:cs typeface="+mn-cs"/>
              </a:rPr>
              <a:t>-like, where "only man is vile." It is within this fiction that the appeal of animal rights lies, he argues. The world of animals is non-judgmental, filled with dogs who return our affection almost no matter what we do to them, and cats who pretend to be affectionate when, in fact, they care only about themselves. It is, he argues, a fantasy, a world of escape</a:t>
            </a:r>
          </a:p>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25</a:t>
            </a:fld>
            <a:endParaRPr lang="en-AU"/>
          </a:p>
        </p:txBody>
      </p:sp>
    </p:spTree>
    <p:extLst>
      <p:ext uri="{BB962C8B-B14F-4D97-AF65-F5344CB8AC3E}">
        <p14:creationId xmlns:p14="http://schemas.microsoft.com/office/powerpoint/2010/main" val="329739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Advocates oppose the assignment of moral value and fundamental protections on the basis of species membership alone—an idea known since 1970 as </a:t>
            </a:r>
            <a:r>
              <a:rPr lang="en-AU" sz="1200" b="0" i="0" u="none" strike="noStrike" kern="1200" dirty="0">
                <a:solidFill>
                  <a:schemeClr val="tx1"/>
                </a:solidFill>
                <a:effectLst/>
                <a:latin typeface="+mn-lt"/>
                <a:ea typeface="+mn-ea"/>
                <a:cs typeface="+mn-cs"/>
              </a:rPr>
              <a:t>speciesism</a:t>
            </a:r>
            <a:r>
              <a:rPr lang="en-AU" sz="1200" b="0" i="0" kern="1200" dirty="0">
                <a:solidFill>
                  <a:schemeClr val="tx1"/>
                </a:solidFill>
                <a:effectLst/>
                <a:latin typeface="+mn-lt"/>
                <a:ea typeface="+mn-ea"/>
                <a:cs typeface="+mn-cs"/>
              </a:rPr>
              <a:t>, when the term was coined by </a:t>
            </a:r>
            <a:r>
              <a:rPr lang="en-AU" sz="1200" b="0" i="0" u="sng" kern="1200" dirty="0">
                <a:solidFill>
                  <a:schemeClr val="tx1"/>
                </a:solidFill>
                <a:effectLst/>
                <a:latin typeface="+mn-lt"/>
                <a:ea typeface="+mn-ea"/>
                <a:cs typeface="+mn-cs"/>
              </a:rPr>
              <a:t>Richard D. Ryder</a:t>
            </a:r>
            <a:r>
              <a:rPr lang="en-AU" sz="1200" b="0" i="0" kern="1200" dirty="0">
                <a:solidFill>
                  <a:schemeClr val="tx1"/>
                </a:solidFill>
                <a:effectLst/>
                <a:latin typeface="+mn-lt"/>
                <a:ea typeface="+mn-ea"/>
                <a:cs typeface="+mn-cs"/>
              </a:rPr>
              <a:t>—arguing that it is a prejudice as irrational as any other. They maintain that animals should no longer be viewed as property or used as food, clothing, research subjects, entertainment, or beasts of burden. Multiple cultural traditions around the world—such as </a:t>
            </a:r>
            <a:r>
              <a:rPr lang="en-AU" sz="1200" b="0" i="0" u="none" strike="noStrike" kern="1200" dirty="0">
                <a:solidFill>
                  <a:schemeClr val="tx1"/>
                </a:solidFill>
                <a:effectLst/>
                <a:latin typeface="+mn-lt"/>
                <a:ea typeface="+mn-ea"/>
                <a:cs typeface="+mn-cs"/>
              </a:rPr>
              <a:t>Animism</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Taoism,</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Hinduism</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Buddhism</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Jainism</a:t>
            </a:r>
            <a:r>
              <a:rPr lang="en-AU" sz="1200" b="0" i="0" kern="1200" dirty="0">
                <a:solidFill>
                  <a:schemeClr val="tx1"/>
                </a:solidFill>
                <a:effectLst/>
                <a:latin typeface="+mn-lt"/>
                <a:ea typeface="+mn-ea"/>
                <a:cs typeface="+mn-cs"/>
              </a:rPr>
              <a:t>—also espouse some forms of animal rights.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26</a:t>
            </a:fld>
            <a:endParaRPr lang="en-AU"/>
          </a:p>
        </p:txBody>
      </p:sp>
    </p:spTree>
    <p:extLst>
      <p:ext uri="{BB962C8B-B14F-4D97-AF65-F5344CB8AC3E}">
        <p14:creationId xmlns:p14="http://schemas.microsoft.com/office/powerpoint/2010/main" val="384999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In parallel to the debate about moral rights, </a:t>
            </a:r>
            <a:r>
              <a:rPr lang="en-AU" sz="1200" b="0" i="0" u="none" strike="noStrike" kern="1200" dirty="0">
                <a:solidFill>
                  <a:schemeClr val="tx1"/>
                </a:solidFill>
                <a:effectLst/>
                <a:latin typeface="+mn-lt"/>
                <a:ea typeface="+mn-ea"/>
                <a:cs typeface="+mn-cs"/>
              </a:rPr>
              <a:t>animal law</a:t>
            </a:r>
            <a:r>
              <a:rPr lang="en-AU" sz="1200" b="0" i="0" kern="1200" dirty="0">
                <a:solidFill>
                  <a:schemeClr val="tx1"/>
                </a:solidFill>
                <a:effectLst/>
                <a:latin typeface="+mn-lt"/>
                <a:ea typeface="+mn-ea"/>
                <a:cs typeface="+mn-cs"/>
              </a:rPr>
              <a:t> is now widely taught in law schools in North America, and several prominent legal scholars support the extension of basic legal rights and </a:t>
            </a:r>
            <a:r>
              <a:rPr lang="en-AU" sz="1200" b="0" i="0" u="none" strike="noStrike" kern="1200" dirty="0">
                <a:solidFill>
                  <a:schemeClr val="tx1"/>
                </a:solidFill>
                <a:effectLst/>
                <a:latin typeface="+mn-lt"/>
                <a:ea typeface="+mn-ea"/>
                <a:cs typeface="+mn-cs"/>
              </a:rPr>
              <a:t>personhood</a:t>
            </a:r>
            <a:r>
              <a:rPr lang="en-AU" sz="1200" b="0" i="0" kern="1200" dirty="0">
                <a:solidFill>
                  <a:schemeClr val="tx1"/>
                </a:solidFill>
                <a:effectLst/>
                <a:latin typeface="+mn-lt"/>
                <a:ea typeface="+mn-ea"/>
                <a:cs typeface="+mn-cs"/>
              </a:rPr>
              <a:t> to at least some animals. The animals most often considered in arguments for personhood are </a:t>
            </a:r>
            <a:r>
              <a:rPr lang="en-AU" sz="1200" b="0" i="0" u="none" strike="noStrike" kern="1200" dirty="0">
                <a:solidFill>
                  <a:schemeClr val="tx1"/>
                </a:solidFill>
                <a:effectLst/>
                <a:latin typeface="+mn-lt"/>
                <a:ea typeface="+mn-ea"/>
                <a:cs typeface="+mn-cs"/>
              </a:rPr>
              <a:t>bonobos</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chimpanzees</a:t>
            </a:r>
            <a:r>
              <a:rPr lang="en-AU" sz="1200" b="0" i="0" kern="1200" dirty="0">
                <a:solidFill>
                  <a:schemeClr val="tx1"/>
                </a:solidFill>
                <a:effectLst/>
                <a:latin typeface="+mn-lt"/>
                <a:ea typeface="+mn-ea"/>
                <a:cs typeface="+mn-cs"/>
              </a:rPr>
              <a:t>. This is supported by some animal rights academics because it would break through the species barrier, but opposed by others because it predicates moral value on mental complexity, rather than on </a:t>
            </a:r>
            <a:r>
              <a:rPr lang="en-AU" sz="1200" b="0" i="0" u="none" strike="noStrike" kern="1200" dirty="0">
                <a:solidFill>
                  <a:schemeClr val="tx1"/>
                </a:solidFill>
                <a:effectLst/>
                <a:latin typeface="+mn-lt"/>
                <a:ea typeface="+mn-ea"/>
                <a:cs typeface="+mn-cs"/>
              </a:rPr>
              <a:t>sentience</a:t>
            </a:r>
            <a:r>
              <a:rPr lang="en-AU" sz="1200" b="0" i="0" kern="1200" dirty="0">
                <a:solidFill>
                  <a:schemeClr val="tx1"/>
                </a:solidFill>
                <a:effectLst/>
                <a:latin typeface="+mn-lt"/>
                <a:ea typeface="+mn-ea"/>
                <a:cs typeface="+mn-cs"/>
              </a:rPr>
              <a:t> alone.</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27</a:t>
            </a:fld>
            <a:endParaRPr lang="en-AU"/>
          </a:p>
        </p:txBody>
      </p:sp>
    </p:spTree>
    <p:extLst>
      <p:ext uri="{BB962C8B-B14F-4D97-AF65-F5344CB8AC3E}">
        <p14:creationId xmlns:p14="http://schemas.microsoft.com/office/powerpoint/2010/main" val="980771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28</a:t>
            </a:fld>
            <a:endParaRPr lang="en-AU"/>
          </a:p>
        </p:txBody>
      </p:sp>
    </p:spTree>
    <p:extLst>
      <p:ext uri="{BB962C8B-B14F-4D97-AF65-F5344CB8AC3E}">
        <p14:creationId xmlns:p14="http://schemas.microsoft.com/office/powerpoint/2010/main" val="160891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Animal rights</a:t>
            </a:r>
            <a:r>
              <a:rPr lang="en-AU" sz="1200" b="0" i="0" kern="1200" dirty="0">
                <a:solidFill>
                  <a:schemeClr val="tx1"/>
                </a:solidFill>
                <a:effectLst/>
                <a:latin typeface="+mn-lt"/>
                <a:ea typeface="+mn-ea"/>
                <a:cs typeface="+mn-cs"/>
              </a:rPr>
              <a:t> is the idea in which some, or all, </a:t>
            </a:r>
            <a:r>
              <a:rPr lang="en-AU" sz="1200" b="0" i="0" u="none" strike="noStrike" kern="1200" dirty="0">
                <a:solidFill>
                  <a:schemeClr val="tx1"/>
                </a:solidFill>
                <a:effectLst/>
                <a:latin typeface="+mn-lt"/>
                <a:ea typeface="+mn-ea"/>
                <a:cs typeface="+mn-cs"/>
              </a:rPr>
              <a:t>non-human</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animals</a:t>
            </a:r>
            <a:r>
              <a:rPr lang="en-AU" sz="1200" b="0" i="0" kern="1200" dirty="0">
                <a:solidFill>
                  <a:schemeClr val="tx1"/>
                </a:solidFill>
                <a:effectLst/>
                <a:latin typeface="+mn-lt"/>
                <a:ea typeface="+mn-ea"/>
                <a:cs typeface="+mn-cs"/>
              </a:rPr>
              <a:t> are entitled to the possession of their own lives and that their most basic interests—such as the need to avoid </a:t>
            </a:r>
            <a:r>
              <a:rPr lang="en-AU" sz="1200" b="0" i="0" u="none" strike="noStrike" kern="1200" dirty="0">
                <a:solidFill>
                  <a:schemeClr val="tx1"/>
                </a:solidFill>
                <a:effectLst/>
                <a:latin typeface="+mn-lt"/>
                <a:ea typeface="+mn-ea"/>
                <a:cs typeface="+mn-cs"/>
              </a:rPr>
              <a:t>suffering</a:t>
            </a:r>
            <a:r>
              <a:rPr lang="en-AU" sz="1200" b="0" i="0" kern="1200" dirty="0">
                <a:solidFill>
                  <a:schemeClr val="tx1"/>
                </a:solidFill>
                <a:effectLst/>
                <a:latin typeface="+mn-lt"/>
                <a:ea typeface="+mn-ea"/>
                <a:cs typeface="+mn-cs"/>
              </a:rPr>
              <a:t>—should be afforded the same consideration as similar interests of human beings</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3</a:t>
            </a:fld>
            <a:endParaRPr lang="en-AU"/>
          </a:p>
        </p:txBody>
      </p:sp>
    </p:spTree>
    <p:extLst>
      <p:ext uri="{BB962C8B-B14F-4D97-AF65-F5344CB8AC3E}">
        <p14:creationId xmlns:p14="http://schemas.microsoft.com/office/powerpoint/2010/main" val="15268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Aristotle argued that animals lacked reason (logos), and placed humans at the top of the natural world, yet the respect for animals in ancient Greece was very high. Some animals were considered divine </a:t>
            </a:r>
            <a:r>
              <a:rPr lang="en-AU" sz="1200" b="0" i="0" kern="1200" dirty="0" err="1">
                <a:solidFill>
                  <a:schemeClr val="tx1"/>
                </a:solidFill>
                <a:effectLst/>
                <a:latin typeface="+mn-lt"/>
                <a:ea typeface="+mn-ea"/>
                <a:cs typeface="+mn-cs"/>
              </a:rPr>
              <a:t>e.g.:dolphins</a:t>
            </a:r>
            <a:r>
              <a:rPr lang="en-AU" sz="1200" b="0" i="0" kern="1200" dirty="0">
                <a:solidFill>
                  <a:schemeClr val="tx1"/>
                </a:solidFill>
                <a:effectLst/>
                <a:latin typeface="+mn-lt"/>
                <a:ea typeface="+mn-ea"/>
                <a:cs typeface="+mn-cs"/>
              </a:rPr>
              <a:t>. The 21st-century debates about animals can be traced back to the ancient world, and the idea of a divine hierarchy. In the </a:t>
            </a:r>
            <a:r>
              <a:rPr lang="en-AU" sz="1200" b="0" i="1" u="none" strike="noStrike" kern="1200" dirty="0">
                <a:solidFill>
                  <a:schemeClr val="tx1"/>
                </a:solidFill>
                <a:effectLst/>
                <a:latin typeface="+mn-lt"/>
                <a:ea typeface="+mn-ea"/>
                <a:cs typeface="+mn-cs"/>
              </a:rPr>
              <a:t>Book of Genesis</a:t>
            </a:r>
            <a:r>
              <a:rPr lang="en-AU" sz="1200" b="0" i="0" kern="1200" dirty="0">
                <a:solidFill>
                  <a:schemeClr val="tx1"/>
                </a:solidFill>
                <a:effectLst/>
                <a:latin typeface="+mn-lt"/>
                <a:ea typeface="+mn-ea"/>
                <a:cs typeface="+mn-cs"/>
              </a:rPr>
              <a:t> 1:26 (5th or 6th century BCE), </a:t>
            </a:r>
            <a:r>
              <a:rPr lang="en-AU" sz="1200" b="0" i="0" u="none" strike="noStrike" kern="1200" dirty="0">
                <a:solidFill>
                  <a:schemeClr val="tx1"/>
                </a:solidFill>
                <a:effectLst/>
                <a:latin typeface="+mn-lt"/>
                <a:ea typeface="+mn-ea"/>
                <a:cs typeface="+mn-cs"/>
              </a:rPr>
              <a:t>Adam</a:t>
            </a:r>
            <a:r>
              <a:rPr lang="en-AU" sz="1200" b="0" i="0" kern="1200" dirty="0">
                <a:solidFill>
                  <a:schemeClr val="tx1"/>
                </a:solidFill>
                <a:effectLst/>
                <a:latin typeface="+mn-lt"/>
                <a:ea typeface="+mn-ea"/>
                <a:cs typeface="+mn-cs"/>
              </a:rPr>
              <a:t> is given "dominion over the fish of the sea, and over the fowl of the air, and over the cattle, and over all the earth, and over every creeping thing that </a:t>
            </a:r>
            <a:r>
              <a:rPr lang="en-AU" sz="1200" b="0" i="0" kern="1200" dirty="0" err="1">
                <a:solidFill>
                  <a:schemeClr val="tx1"/>
                </a:solidFill>
                <a:effectLst/>
                <a:latin typeface="+mn-lt"/>
                <a:ea typeface="+mn-ea"/>
                <a:cs typeface="+mn-cs"/>
              </a:rPr>
              <a:t>creepeth</a:t>
            </a:r>
            <a:r>
              <a:rPr lang="en-AU" sz="1200" b="0" i="0" kern="1200" dirty="0">
                <a:solidFill>
                  <a:schemeClr val="tx1"/>
                </a:solidFill>
                <a:effectLst/>
                <a:latin typeface="+mn-lt"/>
                <a:ea typeface="+mn-ea"/>
                <a:cs typeface="+mn-cs"/>
              </a:rPr>
              <a:t> upon the earth." Dominion need not entail property rights, but it has been interpreted, by some, over the centuries to imply ownership.</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4</a:t>
            </a:fld>
            <a:endParaRPr lang="en-AU"/>
          </a:p>
        </p:txBody>
      </p:sp>
    </p:spTree>
    <p:extLst>
      <p:ext uri="{BB962C8B-B14F-4D97-AF65-F5344CB8AC3E}">
        <p14:creationId xmlns:p14="http://schemas.microsoft.com/office/powerpoint/2010/main" val="183509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two main philosophical approaches to animal rights are utilitarian and rights-based. The former is exemplified by Peter Singer, and the latter by Tom Regan and </a:t>
            </a:r>
            <a:r>
              <a:rPr lang="en-AU" sz="1200" b="0" i="0" u="none" strike="noStrike" kern="1200" dirty="0">
                <a:solidFill>
                  <a:schemeClr val="tx1"/>
                </a:solidFill>
                <a:effectLst/>
                <a:latin typeface="+mn-lt"/>
                <a:ea typeface="+mn-ea"/>
                <a:cs typeface="+mn-cs"/>
              </a:rPr>
              <a:t>Gary </a:t>
            </a:r>
            <a:r>
              <a:rPr lang="en-AU" sz="1200" b="0" i="0" u="none" strike="noStrike" kern="1200" dirty="0" err="1">
                <a:solidFill>
                  <a:schemeClr val="tx1"/>
                </a:solidFill>
                <a:effectLst/>
                <a:latin typeface="+mn-lt"/>
                <a:ea typeface="+mn-ea"/>
                <a:cs typeface="+mn-cs"/>
              </a:rPr>
              <a:t>Francione</a:t>
            </a:r>
            <a:r>
              <a:rPr lang="en-AU" sz="1200" b="0" i="0" kern="1200" dirty="0">
                <a:solidFill>
                  <a:schemeClr val="tx1"/>
                </a:solidFill>
                <a:effectLst/>
                <a:latin typeface="+mn-lt"/>
                <a:ea typeface="+mn-ea"/>
                <a:cs typeface="+mn-cs"/>
              </a:rPr>
              <a:t>. Their differences reflect a distinction philosophers draw between ethical theories that judge the rightness of an act by its consequences (consequentialism/teleological ethics, or utilitarianism), and those that focus on the principle behind the act, almost regardless of consequences (deontological ethics). Deontologists argue that there are acts we should never perform, even if failing to do so entails a worse outcome.</a:t>
            </a:r>
            <a:r>
              <a:rPr lang="en-AU" sz="1200" b="0" i="0" u="none" strike="noStrike" kern="1200" baseline="300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5</a:t>
            </a:fld>
            <a:endParaRPr lang="en-AU"/>
          </a:p>
        </p:txBody>
      </p:sp>
    </p:spTree>
    <p:extLst>
      <p:ext uri="{BB962C8B-B14F-4D97-AF65-F5344CB8AC3E}">
        <p14:creationId xmlns:p14="http://schemas.microsoft.com/office/powerpoint/2010/main" val="387608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There are a number of positions that can be defended from a </a:t>
            </a:r>
            <a:r>
              <a:rPr lang="en-AU" sz="1200" b="0" i="0" kern="1200" dirty="0" err="1">
                <a:solidFill>
                  <a:schemeClr val="tx1"/>
                </a:solidFill>
                <a:effectLst/>
                <a:latin typeface="+mn-lt"/>
                <a:ea typeface="+mn-ea"/>
                <a:cs typeface="+mn-cs"/>
              </a:rPr>
              <a:t>consequentalist</a:t>
            </a:r>
            <a:r>
              <a:rPr lang="en-AU" sz="1200" b="0" i="0" kern="1200" dirty="0">
                <a:solidFill>
                  <a:schemeClr val="tx1"/>
                </a:solidFill>
                <a:effectLst/>
                <a:latin typeface="+mn-lt"/>
                <a:ea typeface="+mn-ea"/>
                <a:cs typeface="+mn-cs"/>
              </a:rPr>
              <a:t> or deontologist perspective, including the </a:t>
            </a:r>
            <a:r>
              <a:rPr lang="en-AU" sz="1200" b="0" i="0" u="none" strike="noStrike" kern="1200" dirty="0">
                <a:solidFill>
                  <a:schemeClr val="tx1"/>
                </a:solidFill>
                <a:effectLst/>
                <a:latin typeface="+mn-lt"/>
                <a:ea typeface="+mn-ea"/>
                <a:cs typeface="+mn-cs"/>
              </a:rPr>
              <a:t>capabilities approach</a:t>
            </a:r>
            <a:r>
              <a:rPr lang="en-AU" sz="1200" b="0" i="0" kern="1200" dirty="0">
                <a:solidFill>
                  <a:schemeClr val="tx1"/>
                </a:solidFill>
                <a:effectLst/>
                <a:latin typeface="+mn-lt"/>
                <a:ea typeface="+mn-ea"/>
                <a:cs typeface="+mn-cs"/>
              </a:rPr>
              <a:t>, represented by </a:t>
            </a:r>
            <a:r>
              <a:rPr lang="en-AU" sz="1200" b="0" i="0" u="none" strike="noStrike" kern="1200" dirty="0">
                <a:solidFill>
                  <a:schemeClr val="tx1"/>
                </a:solidFill>
                <a:effectLst/>
                <a:latin typeface="+mn-lt"/>
                <a:ea typeface="+mn-ea"/>
                <a:cs typeface="+mn-cs"/>
              </a:rPr>
              <a:t>Martha Nussbaum</a:t>
            </a:r>
            <a:r>
              <a:rPr lang="en-AU" sz="1200" b="0" i="0" kern="1200" dirty="0">
                <a:solidFill>
                  <a:schemeClr val="tx1"/>
                </a:solidFill>
                <a:effectLst/>
                <a:latin typeface="+mn-lt"/>
                <a:ea typeface="+mn-ea"/>
                <a:cs typeface="+mn-cs"/>
              </a:rPr>
              <a:t>, and the </a:t>
            </a:r>
            <a:r>
              <a:rPr lang="en-AU" sz="1200" b="0" i="0" u="none" strike="noStrike" kern="1200" dirty="0">
                <a:solidFill>
                  <a:schemeClr val="tx1"/>
                </a:solidFill>
                <a:effectLst/>
                <a:latin typeface="+mn-lt"/>
                <a:ea typeface="+mn-ea"/>
                <a:cs typeface="+mn-cs"/>
              </a:rPr>
              <a:t>egalitarian approach</a:t>
            </a:r>
            <a:r>
              <a:rPr lang="en-AU" sz="1200" b="0" i="0" kern="1200" dirty="0">
                <a:solidFill>
                  <a:schemeClr val="tx1"/>
                </a:solidFill>
                <a:effectLst/>
                <a:latin typeface="+mn-lt"/>
                <a:ea typeface="+mn-ea"/>
                <a:cs typeface="+mn-cs"/>
              </a:rPr>
              <a:t>, which has been examined by Ingmar Persson and </a:t>
            </a:r>
            <a:r>
              <a:rPr lang="en-AU" sz="1200" b="0" i="0" u="none" strike="noStrike" kern="1200" dirty="0">
                <a:solidFill>
                  <a:schemeClr val="tx1"/>
                </a:solidFill>
                <a:effectLst/>
                <a:latin typeface="+mn-lt"/>
                <a:ea typeface="+mn-ea"/>
                <a:cs typeface="+mn-cs"/>
              </a:rPr>
              <a:t>Peter </a:t>
            </a:r>
            <a:r>
              <a:rPr lang="en-AU" sz="1200" b="0" i="0" u="none" strike="noStrike" kern="1200" dirty="0" err="1">
                <a:solidFill>
                  <a:schemeClr val="tx1"/>
                </a:solidFill>
                <a:effectLst/>
                <a:latin typeface="+mn-lt"/>
                <a:ea typeface="+mn-ea"/>
                <a:cs typeface="+mn-cs"/>
              </a:rPr>
              <a:t>Vallentyne</a:t>
            </a:r>
            <a:r>
              <a:rPr lang="en-AU" sz="1200" b="0" i="0" kern="1200" dirty="0">
                <a:solidFill>
                  <a:schemeClr val="tx1"/>
                </a:solidFill>
                <a:effectLst/>
                <a:latin typeface="+mn-lt"/>
                <a:ea typeface="+mn-ea"/>
                <a:cs typeface="+mn-cs"/>
              </a:rPr>
              <a:t>. The capabilities approach focuses on what individuals require to </a:t>
            </a:r>
            <a:r>
              <a:rPr lang="en-AU" sz="1200" b="0" i="0" kern="1200" dirty="0" err="1">
                <a:solidFill>
                  <a:schemeClr val="tx1"/>
                </a:solidFill>
                <a:effectLst/>
                <a:latin typeface="+mn-lt"/>
                <a:ea typeface="+mn-ea"/>
                <a:cs typeface="+mn-cs"/>
              </a:rPr>
              <a:t>fulfill</a:t>
            </a:r>
            <a:r>
              <a:rPr lang="en-AU" sz="1200" b="0" i="0" kern="1200" dirty="0">
                <a:solidFill>
                  <a:schemeClr val="tx1"/>
                </a:solidFill>
                <a:effectLst/>
                <a:latin typeface="+mn-lt"/>
                <a:ea typeface="+mn-ea"/>
                <a:cs typeface="+mn-cs"/>
              </a:rPr>
              <a:t> their capabilities: Nussbaum (2006) argues that animals need a right to life, some control over their environment, company, play, and physical health.</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6</a:t>
            </a:fld>
            <a:endParaRPr lang="en-AU"/>
          </a:p>
        </p:txBody>
      </p:sp>
    </p:spTree>
    <p:extLst>
      <p:ext uri="{BB962C8B-B14F-4D97-AF65-F5344CB8AC3E}">
        <p14:creationId xmlns:p14="http://schemas.microsoft.com/office/powerpoint/2010/main" val="257754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Stephen R. L. Clark</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Mary Midgley</a:t>
            </a:r>
            <a:r>
              <a:rPr lang="en-AU" sz="1200" b="0" i="0" kern="1200" dirty="0">
                <a:solidFill>
                  <a:schemeClr val="tx1"/>
                </a:solidFill>
                <a:effectLst/>
                <a:latin typeface="+mn-lt"/>
                <a:ea typeface="+mn-ea"/>
                <a:cs typeface="+mn-cs"/>
              </a:rPr>
              <a:t>, and </a:t>
            </a:r>
            <a:r>
              <a:rPr lang="en-AU" sz="1200" b="0" i="0" u="none" strike="noStrike" kern="1200" dirty="0">
                <a:solidFill>
                  <a:schemeClr val="tx1"/>
                </a:solidFill>
                <a:effectLst/>
                <a:latin typeface="+mn-lt"/>
                <a:ea typeface="+mn-ea"/>
                <a:cs typeface="+mn-cs"/>
              </a:rPr>
              <a:t>Bernard Rollin</a:t>
            </a:r>
            <a:r>
              <a:rPr lang="en-AU" sz="1200" b="0" i="0" kern="1200" dirty="0">
                <a:solidFill>
                  <a:schemeClr val="tx1"/>
                </a:solidFill>
                <a:effectLst/>
                <a:latin typeface="+mn-lt"/>
                <a:ea typeface="+mn-ea"/>
                <a:cs typeface="+mn-cs"/>
              </a:rPr>
              <a:t> also discuss animal rights in terms of animals being permitted to lead a life appropriate for their kind.</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 Egalitarianism favours an equal distribution of happiness among all individuals, which makes the interests of the worse off more important than those of the better off.</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 Another approach, </a:t>
            </a:r>
            <a:r>
              <a:rPr lang="en-AU" sz="1200" b="0" i="0" u="none" strike="noStrike" kern="1200" dirty="0">
                <a:solidFill>
                  <a:schemeClr val="tx1"/>
                </a:solidFill>
                <a:effectLst/>
                <a:latin typeface="+mn-lt"/>
                <a:ea typeface="+mn-ea"/>
                <a:cs typeface="+mn-cs"/>
              </a:rPr>
              <a:t>virtue ethics</a:t>
            </a:r>
            <a:r>
              <a:rPr lang="en-AU" sz="1200" b="0" i="0" kern="1200" dirty="0">
                <a:solidFill>
                  <a:schemeClr val="tx1"/>
                </a:solidFill>
                <a:effectLst/>
                <a:latin typeface="+mn-lt"/>
                <a:ea typeface="+mn-ea"/>
                <a:cs typeface="+mn-cs"/>
              </a:rPr>
              <a:t>, holds that in considering how to act we should consider the character of the actor, and what kind of moral agents we should be. </a:t>
            </a:r>
            <a:r>
              <a:rPr lang="en-AU" sz="1200" b="0" i="0" u="none" strike="noStrike" kern="1200" dirty="0">
                <a:solidFill>
                  <a:schemeClr val="tx1"/>
                </a:solidFill>
                <a:effectLst/>
                <a:latin typeface="+mn-lt"/>
                <a:ea typeface="+mn-ea"/>
                <a:cs typeface="+mn-cs"/>
              </a:rPr>
              <a:t>Rosalind </a:t>
            </a:r>
            <a:r>
              <a:rPr lang="en-AU" sz="1200" b="0" i="0" u="none" strike="noStrike" kern="1200" dirty="0" err="1">
                <a:solidFill>
                  <a:schemeClr val="tx1"/>
                </a:solidFill>
                <a:effectLst/>
                <a:latin typeface="+mn-lt"/>
                <a:ea typeface="+mn-ea"/>
                <a:cs typeface="+mn-cs"/>
              </a:rPr>
              <a:t>Hursthouse</a:t>
            </a:r>
            <a:r>
              <a:rPr lang="en-AU" sz="1200" b="0" i="0" kern="1200" dirty="0">
                <a:solidFill>
                  <a:schemeClr val="tx1"/>
                </a:solidFill>
                <a:effectLst/>
                <a:latin typeface="+mn-lt"/>
                <a:ea typeface="+mn-ea"/>
                <a:cs typeface="+mn-cs"/>
              </a:rPr>
              <a:t> has suggested an approach to animal rights based on virtue ethics. </a:t>
            </a:r>
            <a:r>
              <a:rPr lang="en-AU" sz="1200" b="0" i="0" u="none" strike="noStrike" kern="1200" dirty="0">
                <a:solidFill>
                  <a:schemeClr val="tx1"/>
                </a:solidFill>
                <a:effectLst/>
                <a:latin typeface="+mn-lt"/>
                <a:ea typeface="+mn-ea"/>
                <a:cs typeface="+mn-cs"/>
              </a:rPr>
              <a:t>Mark Rowlands</a:t>
            </a:r>
            <a:r>
              <a:rPr lang="en-AU" sz="1200" b="0" i="0" kern="1200" dirty="0">
                <a:solidFill>
                  <a:schemeClr val="tx1"/>
                </a:solidFill>
                <a:effectLst/>
                <a:latin typeface="+mn-lt"/>
                <a:ea typeface="+mn-ea"/>
                <a:cs typeface="+mn-cs"/>
              </a:rPr>
              <a:t> has proposed a </a:t>
            </a:r>
            <a:r>
              <a:rPr lang="en-AU" sz="1200" b="0" i="0" u="none" strike="noStrike" kern="1200" dirty="0">
                <a:solidFill>
                  <a:schemeClr val="tx1"/>
                </a:solidFill>
                <a:effectLst/>
                <a:latin typeface="+mn-lt"/>
                <a:ea typeface="+mn-ea"/>
                <a:cs typeface="+mn-cs"/>
              </a:rPr>
              <a:t>contractarian</a:t>
            </a:r>
            <a:r>
              <a:rPr lang="en-AU" sz="1200" b="0" i="0" kern="1200" dirty="0">
                <a:solidFill>
                  <a:schemeClr val="tx1"/>
                </a:solidFill>
                <a:effectLst/>
                <a:latin typeface="+mn-lt"/>
                <a:ea typeface="+mn-ea"/>
                <a:cs typeface="+mn-cs"/>
              </a:rPr>
              <a:t> approach</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7</a:t>
            </a:fld>
            <a:endParaRPr lang="en-AU"/>
          </a:p>
        </p:txBody>
      </p:sp>
    </p:spTree>
    <p:extLst>
      <p:ext uri="{BB962C8B-B14F-4D97-AF65-F5344CB8AC3E}">
        <p14:creationId xmlns:p14="http://schemas.microsoft.com/office/powerpoint/2010/main" val="33236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Nussbaum (2004) writes that utilitarianism, starting with Jeremy Bentham and John Stuart Mill, has contributed more to the recognition of the moral status of animals than any other ethical theory.</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 utilitarian philosopher most associated with animal rights is Peter Singer, professor of bioethics at Princeton University. Singer is not a rights theorist, but uses the language of rights to discuss how we ought to treat individuals. He is a </a:t>
            </a:r>
            <a:r>
              <a:rPr lang="en-AU" sz="1200" b="0" i="0" u="none" strike="noStrike" kern="1200" dirty="0">
                <a:solidFill>
                  <a:schemeClr val="tx1"/>
                </a:solidFill>
                <a:effectLst/>
                <a:latin typeface="+mn-lt"/>
                <a:ea typeface="+mn-ea"/>
                <a:cs typeface="+mn-cs"/>
              </a:rPr>
              <a:t>preference utilitarian</a:t>
            </a:r>
            <a:r>
              <a:rPr lang="en-AU" sz="1200" b="0" i="0" kern="1200" dirty="0">
                <a:solidFill>
                  <a:schemeClr val="tx1"/>
                </a:solidFill>
                <a:effectLst/>
                <a:latin typeface="+mn-lt"/>
                <a:ea typeface="+mn-ea"/>
                <a:cs typeface="+mn-cs"/>
              </a:rPr>
              <a:t>, meaning that he judges the rightness of an act by the extent to which it satisfies the preferences (interests) of those affected.</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8</a:t>
            </a:fld>
            <a:endParaRPr lang="en-AU"/>
          </a:p>
        </p:txBody>
      </p:sp>
    </p:spTree>
    <p:extLst>
      <p:ext uri="{BB962C8B-B14F-4D97-AF65-F5344CB8AC3E}">
        <p14:creationId xmlns:p14="http://schemas.microsoft.com/office/powerpoint/2010/main" val="158290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Peter Singers position is that there is no reason not to give equal consideration to the interests of human and nonhumans, though his principle of equality does not require identical treatment. A mouse and a man both have an interest in not being kicked, and there are no moral or logical grounds for failing to accord those interests equal weight. Interests are predicated on the ability to suffer, nothing more, and once it is established that a being has interests, those interests must be given equal consideration.</a:t>
            </a:r>
            <a:r>
              <a:rPr lang="en-AU" sz="1200" b="0" i="0" u="none" strike="noStrike" kern="1200" baseline="300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Singer quotes the English philosopher </a:t>
            </a:r>
            <a:r>
              <a:rPr lang="en-AU" sz="1200" b="0" i="0" u="none" strike="noStrike" kern="1200" dirty="0">
                <a:solidFill>
                  <a:schemeClr val="tx1"/>
                </a:solidFill>
                <a:effectLst/>
                <a:latin typeface="+mn-lt"/>
                <a:ea typeface="+mn-ea"/>
                <a:cs typeface="+mn-cs"/>
              </a:rPr>
              <a:t>Henry Sidgwick</a:t>
            </a:r>
            <a:r>
              <a:rPr lang="en-AU" sz="1200" b="0" i="0" kern="1200" dirty="0">
                <a:solidFill>
                  <a:schemeClr val="tx1"/>
                </a:solidFill>
                <a:effectLst/>
                <a:latin typeface="+mn-lt"/>
                <a:ea typeface="+mn-ea"/>
                <a:cs typeface="+mn-cs"/>
              </a:rPr>
              <a:t> (1838–1900): "The good of any one individual is of no more importance, from the point of view ... of the Universe, than the good of any other."</a:t>
            </a:r>
            <a:endParaRPr lang="en-AU" dirty="0"/>
          </a:p>
        </p:txBody>
      </p:sp>
      <p:sp>
        <p:nvSpPr>
          <p:cNvPr id="4" name="Slide Number Placeholder 3"/>
          <p:cNvSpPr>
            <a:spLocks noGrp="1"/>
          </p:cNvSpPr>
          <p:nvPr>
            <p:ph type="sldNum" sz="quarter" idx="10"/>
          </p:nvPr>
        </p:nvSpPr>
        <p:spPr/>
        <p:txBody>
          <a:bodyPr/>
          <a:lstStyle/>
          <a:p>
            <a:fld id="{225D3FEB-521F-45D4-9D27-55E3EE18A5D9}" type="slidenum">
              <a:rPr lang="en-AU" smtClean="0"/>
              <a:t>9</a:t>
            </a:fld>
            <a:endParaRPr lang="en-AU"/>
          </a:p>
        </p:txBody>
      </p:sp>
    </p:spTree>
    <p:extLst>
      <p:ext uri="{BB962C8B-B14F-4D97-AF65-F5344CB8AC3E}">
        <p14:creationId xmlns:p14="http://schemas.microsoft.com/office/powerpoint/2010/main" val="260555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5/19/2020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5/19/2020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5/19/2020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5/19/2020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3-BX-jN_Ac"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imal rights">
            <a:extLst>
              <a:ext uri="{FF2B5EF4-FFF2-40B4-BE49-F238E27FC236}">
                <a16:creationId xmlns:a16="http://schemas.microsoft.com/office/drawing/2014/main" id="{B009DDC5-3750-420E-B89A-4CBEA4D9A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46" y="30144"/>
            <a:ext cx="10283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CB0673-2CE4-4F99-9E59-FC660D0999B1}"/>
              </a:ext>
            </a:extLst>
          </p:cNvPr>
          <p:cNvSpPr>
            <a:spLocks noGrp="1"/>
          </p:cNvSpPr>
          <p:nvPr>
            <p:ph type="ctrTitle"/>
          </p:nvPr>
        </p:nvSpPr>
        <p:spPr>
          <a:xfrm>
            <a:off x="4810722" y="315684"/>
            <a:ext cx="5518066" cy="2268559"/>
          </a:xfrm>
        </p:spPr>
        <p:txBody>
          <a:bodyPr/>
          <a:lstStyle/>
          <a:p>
            <a:r>
              <a:rPr lang="en-AU" dirty="0"/>
              <a:t>Animal Rights</a:t>
            </a:r>
          </a:p>
        </p:txBody>
      </p:sp>
      <p:sp>
        <p:nvSpPr>
          <p:cNvPr id="4" name="Rectangle 3">
            <a:extLst>
              <a:ext uri="{FF2B5EF4-FFF2-40B4-BE49-F238E27FC236}">
                <a16:creationId xmlns:a16="http://schemas.microsoft.com/office/drawing/2014/main" id="{A1B9AF9E-64F4-4FAD-8553-202DBBA0FBDD}"/>
              </a:ext>
            </a:extLst>
          </p:cNvPr>
          <p:cNvSpPr/>
          <p:nvPr/>
        </p:nvSpPr>
        <p:spPr>
          <a:xfrm>
            <a:off x="938846" y="6012180"/>
            <a:ext cx="10299065" cy="738664"/>
          </a:xfrm>
          <a:prstGeom prst="rect">
            <a:avLst/>
          </a:prstGeom>
        </p:spPr>
        <p:txBody>
          <a:bodyPr wrap="square">
            <a:spAutoFit/>
          </a:bodyPr>
          <a:lstStyle/>
          <a:p>
            <a:pPr algn="ctr">
              <a:spcBef>
                <a:spcPct val="0"/>
              </a:spcBef>
              <a:buClrTx/>
              <a:buSzTx/>
              <a:buFontTx/>
              <a:buNone/>
            </a:pPr>
            <a:r>
              <a:rPr lang="en-AU" altLang="en-US" sz="1400" b="1" u="sng" dirty="0">
                <a:latin typeface="Tw Cen MT" panose="020B0602020104020603" pitchFamily="34" charset="0"/>
              </a:rPr>
              <a:t>THIS POWERPOINT HAS BEEN PRODUCED BY MATTHEW WILLS FOR TEACHERS TO USE WITH THEIR STUDENTS.  IT IS A CONDITION OF ITS USE THAT IT BE USED ONLY BY TEACHERS THAT HAVE PURCHASED THE PRESENTATION.  </a:t>
            </a:r>
          </a:p>
          <a:p>
            <a:pPr algn="ctr">
              <a:spcBef>
                <a:spcPct val="0"/>
              </a:spcBef>
              <a:buClrTx/>
              <a:buSzTx/>
              <a:buFontTx/>
              <a:buNone/>
            </a:pPr>
            <a:r>
              <a:rPr lang="en-AU" altLang="en-US" sz="1400" b="1" u="sng" dirty="0">
                <a:latin typeface="Tw Cen MT" panose="020B0602020104020603" pitchFamily="34" charset="0"/>
              </a:rPr>
              <a:t>Email me at admin@socraticsolutionsaustralasia.com</a:t>
            </a:r>
          </a:p>
        </p:txBody>
      </p:sp>
      <p:sp>
        <p:nvSpPr>
          <p:cNvPr id="5" name="Title 1">
            <a:extLst>
              <a:ext uri="{FF2B5EF4-FFF2-40B4-BE49-F238E27FC236}">
                <a16:creationId xmlns:a16="http://schemas.microsoft.com/office/drawing/2014/main" id="{3814A1FA-6B80-46C8-A827-1277EEA4F9E2}"/>
              </a:ext>
            </a:extLst>
          </p:cNvPr>
          <p:cNvSpPr txBox="1">
            <a:spLocks/>
          </p:cNvSpPr>
          <p:nvPr/>
        </p:nvSpPr>
        <p:spPr>
          <a:xfrm>
            <a:off x="1120140" y="4784506"/>
            <a:ext cx="7772400" cy="146367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defRPr/>
            </a:pPr>
            <a:r>
              <a:rPr lang="en-AU"/>
              <a:t>Ethical Understanding</a:t>
            </a:r>
            <a:endParaRPr lang="en-AU" dirty="0"/>
          </a:p>
        </p:txBody>
      </p:sp>
      <p:pic>
        <p:nvPicPr>
          <p:cNvPr id="6" name="Picture 5" descr="A close up of a tree&#10;&#10;Description generated with high confidence">
            <a:extLst>
              <a:ext uri="{FF2B5EF4-FFF2-40B4-BE49-F238E27FC236}">
                <a16:creationId xmlns:a16="http://schemas.microsoft.com/office/drawing/2014/main" id="{2DF054A9-842A-4B07-B3DC-10FDD6D607B3}"/>
              </a:ext>
            </a:extLst>
          </p:cNvPr>
          <p:cNvPicPr>
            <a:picLocks noChangeAspect="1"/>
          </p:cNvPicPr>
          <p:nvPr/>
        </p:nvPicPr>
        <p:blipFill>
          <a:blip r:embed="rId4"/>
          <a:stretch>
            <a:fillRect/>
          </a:stretch>
        </p:blipFill>
        <p:spPr>
          <a:xfrm>
            <a:off x="9639300" y="4215865"/>
            <a:ext cx="1598612" cy="1598612"/>
          </a:xfrm>
          <a:prstGeom prst="rect">
            <a:avLst/>
          </a:prstGeom>
        </p:spPr>
      </p:pic>
    </p:spTree>
    <p:extLst>
      <p:ext uri="{BB962C8B-B14F-4D97-AF65-F5344CB8AC3E}">
        <p14:creationId xmlns:p14="http://schemas.microsoft.com/office/powerpoint/2010/main" val="1006932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1C00-193D-479C-97A1-5E76AA250B1A}"/>
              </a:ext>
            </a:extLst>
          </p:cNvPr>
          <p:cNvSpPr>
            <a:spLocks noGrp="1"/>
          </p:cNvSpPr>
          <p:nvPr>
            <p:ph type="title"/>
          </p:nvPr>
        </p:nvSpPr>
        <p:spPr/>
        <p:txBody>
          <a:bodyPr/>
          <a:lstStyle/>
          <a:p>
            <a:r>
              <a:rPr lang="en-AU" b="1" dirty="0"/>
              <a:t>Utilitarianism</a:t>
            </a:r>
            <a:br>
              <a:rPr lang="en-AU" b="1" dirty="0"/>
            </a:br>
            <a:endParaRPr lang="en-AU" dirty="0"/>
          </a:p>
        </p:txBody>
      </p:sp>
      <p:sp>
        <p:nvSpPr>
          <p:cNvPr id="3" name="Content Placeholder 2">
            <a:extLst>
              <a:ext uri="{FF2B5EF4-FFF2-40B4-BE49-F238E27FC236}">
                <a16:creationId xmlns:a16="http://schemas.microsoft.com/office/drawing/2014/main" id="{4A1AF3B0-E6FA-46C6-8CCF-37B19B6E4BEA}"/>
              </a:ext>
            </a:extLst>
          </p:cNvPr>
          <p:cNvSpPr>
            <a:spLocks noGrp="1"/>
          </p:cNvSpPr>
          <p:nvPr>
            <p:ph idx="1"/>
          </p:nvPr>
        </p:nvSpPr>
        <p:spPr>
          <a:xfrm>
            <a:off x="3058437" y="2775420"/>
            <a:ext cx="7796540" cy="3997828"/>
          </a:xfrm>
        </p:spPr>
        <p:txBody>
          <a:bodyPr>
            <a:normAutofit/>
          </a:bodyPr>
          <a:lstStyle/>
          <a:p>
            <a:r>
              <a:rPr lang="en-AU" sz="2800" dirty="0"/>
              <a:t>Singer argues that equality of consideration is a prescription, not an assertion of fact: if the equality of the sexes were based only on the idea that men and women were equally intelligent, we would have to abandon the practice of equal consideration if this were later found to be false. </a:t>
            </a:r>
          </a:p>
        </p:txBody>
      </p:sp>
      <p:pic>
        <p:nvPicPr>
          <p:cNvPr id="9218" name="Picture 2" descr="Image result for animal rights Peter Singer">
            <a:extLst>
              <a:ext uri="{FF2B5EF4-FFF2-40B4-BE49-F238E27FC236}">
                <a16:creationId xmlns:a16="http://schemas.microsoft.com/office/drawing/2014/main" id="{8F25522B-FFED-4D52-B099-7E5117AFD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640" y="84752"/>
            <a:ext cx="2419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7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1C00-193D-479C-97A1-5E76AA250B1A}"/>
              </a:ext>
            </a:extLst>
          </p:cNvPr>
          <p:cNvSpPr>
            <a:spLocks noGrp="1"/>
          </p:cNvSpPr>
          <p:nvPr>
            <p:ph type="title"/>
          </p:nvPr>
        </p:nvSpPr>
        <p:spPr/>
        <p:txBody>
          <a:bodyPr/>
          <a:lstStyle/>
          <a:p>
            <a:r>
              <a:rPr lang="en-AU" b="1" dirty="0"/>
              <a:t>Utilitarianism</a:t>
            </a:r>
            <a:br>
              <a:rPr lang="en-AU" b="1" dirty="0"/>
            </a:br>
            <a:endParaRPr lang="en-AU" dirty="0"/>
          </a:p>
        </p:txBody>
      </p:sp>
      <p:sp>
        <p:nvSpPr>
          <p:cNvPr id="3" name="Content Placeholder 2">
            <a:extLst>
              <a:ext uri="{FF2B5EF4-FFF2-40B4-BE49-F238E27FC236}">
                <a16:creationId xmlns:a16="http://schemas.microsoft.com/office/drawing/2014/main" id="{4A1AF3B0-E6FA-46C6-8CCF-37B19B6E4BEA}"/>
              </a:ext>
            </a:extLst>
          </p:cNvPr>
          <p:cNvSpPr>
            <a:spLocks noGrp="1"/>
          </p:cNvSpPr>
          <p:nvPr>
            <p:ph idx="1"/>
          </p:nvPr>
        </p:nvSpPr>
        <p:spPr>
          <a:xfrm>
            <a:off x="2784595" y="2693343"/>
            <a:ext cx="7796540" cy="3997828"/>
          </a:xfrm>
        </p:spPr>
        <p:txBody>
          <a:bodyPr/>
          <a:lstStyle/>
          <a:p>
            <a:r>
              <a:rPr lang="en-AU" sz="4000" dirty="0"/>
              <a:t>Commentators on all sides of the debate now accept that animals suffer and feel pain, although it was not always so.</a:t>
            </a:r>
            <a:r>
              <a:rPr lang="en-AU" dirty="0"/>
              <a:t> </a:t>
            </a:r>
          </a:p>
        </p:txBody>
      </p:sp>
      <p:pic>
        <p:nvPicPr>
          <p:cNvPr id="10242" name="Picture 2" descr="Image result for animal rights Utilitarianism">
            <a:extLst>
              <a:ext uri="{FF2B5EF4-FFF2-40B4-BE49-F238E27FC236}">
                <a16:creationId xmlns:a16="http://schemas.microsoft.com/office/drawing/2014/main" id="{9EF3DC95-0A60-4F88-91CF-0E97B6C56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05350">
            <a:off x="1285971" y="618087"/>
            <a:ext cx="2997248" cy="225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8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0ECE-5DF4-459F-B5C1-F4FCB2A9D45E}"/>
              </a:ext>
            </a:extLst>
          </p:cNvPr>
          <p:cNvSpPr>
            <a:spLocks noGrp="1"/>
          </p:cNvSpPr>
          <p:nvPr>
            <p:ph type="title"/>
          </p:nvPr>
        </p:nvSpPr>
        <p:spPr/>
        <p:txBody>
          <a:bodyPr/>
          <a:lstStyle/>
          <a:p>
            <a:r>
              <a:rPr lang="en-AU" dirty="0"/>
              <a:t>Utilitarianism</a:t>
            </a:r>
          </a:p>
        </p:txBody>
      </p:sp>
      <p:sp>
        <p:nvSpPr>
          <p:cNvPr id="3" name="Content Placeholder 2">
            <a:extLst>
              <a:ext uri="{FF2B5EF4-FFF2-40B4-BE49-F238E27FC236}">
                <a16:creationId xmlns:a16="http://schemas.microsoft.com/office/drawing/2014/main" id="{0C70AD32-7239-4B5F-875F-207B386A96F7}"/>
              </a:ext>
            </a:extLst>
          </p:cNvPr>
          <p:cNvSpPr>
            <a:spLocks noGrp="1"/>
          </p:cNvSpPr>
          <p:nvPr>
            <p:ph idx="1"/>
          </p:nvPr>
        </p:nvSpPr>
        <p:spPr>
          <a:xfrm>
            <a:off x="3317885" y="2693341"/>
            <a:ext cx="7796540" cy="3997828"/>
          </a:xfrm>
        </p:spPr>
        <p:txBody>
          <a:bodyPr>
            <a:noAutofit/>
          </a:bodyPr>
          <a:lstStyle/>
          <a:p>
            <a:r>
              <a:rPr lang="en-AU" sz="2800" dirty="0"/>
              <a:t>Scientific publications have made it clear since the 1980s that the majority of researchers do believe animals suffer and feel pain, though it continues to be argued that their suffering may be reduced by an inability to experience the same dread of anticipation as humans, or to remember the suffering as vividly.</a:t>
            </a:r>
          </a:p>
        </p:txBody>
      </p:sp>
      <p:pic>
        <p:nvPicPr>
          <p:cNvPr id="4" name="Picture 2" descr="Image result for animal rights Utilitarianism">
            <a:extLst>
              <a:ext uri="{FF2B5EF4-FFF2-40B4-BE49-F238E27FC236}">
                <a16:creationId xmlns:a16="http://schemas.microsoft.com/office/drawing/2014/main" id="{4D7666E0-889C-42E0-BC3D-2F108AE0D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05350">
            <a:off x="1274975" y="618088"/>
            <a:ext cx="2997248" cy="225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21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FCF7-FCE8-4276-8CB8-173FDF154F45}"/>
              </a:ext>
            </a:extLst>
          </p:cNvPr>
          <p:cNvSpPr>
            <a:spLocks noGrp="1"/>
          </p:cNvSpPr>
          <p:nvPr>
            <p:ph type="title"/>
          </p:nvPr>
        </p:nvSpPr>
        <p:spPr>
          <a:xfrm>
            <a:off x="2611808" y="352857"/>
            <a:ext cx="7958331" cy="1077229"/>
          </a:xfrm>
        </p:spPr>
        <p:txBody>
          <a:bodyPr/>
          <a:lstStyle/>
          <a:p>
            <a:r>
              <a:rPr lang="en-AU" b="1" dirty="0"/>
              <a:t>Subjects-of-a-life</a:t>
            </a:r>
          </a:p>
        </p:txBody>
      </p:sp>
      <p:sp>
        <p:nvSpPr>
          <p:cNvPr id="3" name="Content Placeholder 2">
            <a:extLst>
              <a:ext uri="{FF2B5EF4-FFF2-40B4-BE49-F238E27FC236}">
                <a16:creationId xmlns:a16="http://schemas.microsoft.com/office/drawing/2014/main" id="{068A4316-A6DE-4D6B-BBB2-88DB0B88A129}"/>
              </a:ext>
            </a:extLst>
          </p:cNvPr>
          <p:cNvSpPr>
            <a:spLocks noGrp="1"/>
          </p:cNvSpPr>
          <p:nvPr>
            <p:ph idx="1"/>
          </p:nvPr>
        </p:nvSpPr>
        <p:spPr>
          <a:xfrm>
            <a:off x="966571" y="1430086"/>
            <a:ext cx="7796540" cy="3997828"/>
          </a:xfrm>
        </p:spPr>
        <p:txBody>
          <a:bodyPr>
            <a:noAutofit/>
          </a:bodyPr>
          <a:lstStyle/>
          <a:p>
            <a:r>
              <a:rPr lang="en-AU" sz="3200" dirty="0"/>
              <a:t>Tom Regan, professor emeritus of philosophy at North Carolina State University, argues in </a:t>
            </a:r>
            <a:r>
              <a:rPr lang="en-AU" sz="3200" i="1" dirty="0"/>
              <a:t>The Case for Animal Rights</a:t>
            </a:r>
            <a:r>
              <a:rPr lang="en-AU" sz="3200" dirty="0"/>
              <a:t>(1983) that nonhuman animals are what he calls "subjects-of-a-life", and as such are bearers of rights.</a:t>
            </a:r>
          </a:p>
        </p:txBody>
      </p:sp>
      <p:pic>
        <p:nvPicPr>
          <p:cNvPr id="11266" name="Picture 2" descr="Image result for animal rights subjects-of-a-life">
            <a:extLst>
              <a:ext uri="{FF2B5EF4-FFF2-40B4-BE49-F238E27FC236}">
                <a16:creationId xmlns:a16="http://schemas.microsoft.com/office/drawing/2014/main" id="{3D9495A3-04AF-4682-8DB3-55BB8A0B7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629" y="3973772"/>
            <a:ext cx="2889830" cy="288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30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F2D8-191D-428A-9752-FFAA590BAA95}"/>
              </a:ext>
            </a:extLst>
          </p:cNvPr>
          <p:cNvSpPr>
            <a:spLocks noGrp="1"/>
          </p:cNvSpPr>
          <p:nvPr>
            <p:ph type="title"/>
          </p:nvPr>
        </p:nvSpPr>
        <p:spPr/>
        <p:txBody>
          <a:bodyPr/>
          <a:lstStyle/>
          <a:p>
            <a:r>
              <a:rPr lang="en-AU" b="1" dirty="0"/>
              <a:t>Subjects-of-a-life</a:t>
            </a:r>
            <a:endParaRPr lang="en-AU" dirty="0"/>
          </a:p>
        </p:txBody>
      </p:sp>
      <p:sp>
        <p:nvSpPr>
          <p:cNvPr id="3" name="Content Placeholder 2">
            <a:extLst>
              <a:ext uri="{FF2B5EF4-FFF2-40B4-BE49-F238E27FC236}">
                <a16:creationId xmlns:a16="http://schemas.microsoft.com/office/drawing/2014/main" id="{F6253E07-CBD8-4A77-8791-DACFCCC1D822}"/>
              </a:ext>
            </a:extLst>
          </p:cNvPr>
          <p:cNvSpPr>
            <a:spLocks noGrp="1"/>
          </p:cNvSpPr>
          <p:nvPr>
            <p:ph idx="1"/>
          </p:nvPr>
        </p:nvSpPr>
        <p:spPr>
          <a:xfrm>
            <a:off x="3804231" y="2791585"/>
            <a:ext cx="7796540" cy="3997828"/>
          </a:xfrm>
        </p:spPr>
        <p:txBody>
          <a:bodyPr>
            <a:noAutofit/>
          </a:bodyPr>
          <a:lstStyle/>
          <a:p>
            <a:pPr marL="0" indent="0">
              <a:buNone/>
            </a:pPr>
            <a:r>
              <a:rPr lang="en-AU" sz="4000" dirty="0"/>
              <a:t>Only moral agents are able to engage in moral action. Animals for Regan have "intrinsic value" as subjects-of-a-life, and cannot be regarded as a means to an end.</a:t>
            </a:r>
          </a:p>
        </p:txBody>
      </p:sp>
      <p:pic>
        <p:nvPicPr>
          <p:cNvPr id="4" name="Picture 2" descr="Image result for animal rights subjects-of-a-life">
            <a:extLst>
              <a:ext uri="{FF2B5EF4-FFF2-40B4-BE49-F238E27FC236}">
                <a16:creationId xmlns:a16="http://schemas.microsoft.com/office/drawing/2014/main" id="{EC4AB2EF-A74D-4321-AC28-1DE144293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98245"/>
            <a:ext cx="2889830" cy="288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63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670C-E3B3-40B8-B652-8CEBA6E8D66D}"/>
              </a:ext>
            </a:extLst>
          </p:cNvPr>
          <p:cNvSpPr>
            <a:spLocks noGrp="1"/>
          </p:cNvSpPr>
          <p:nvPr>
            <p:ph type="title"/>
          </p:nvPr>
        </p:nvSpPr>
        <p:spPr>
          <a:xfrm>
            <a:off x="2611808" y="808056"/>
            <a:ext cx="4137335" cy="1077229"/>
          </a:xfrm>
        </p:spPr>
        <p:txBody>
          <a:bodyPr/>
          <a:lstStyle/>
          <a:p>
            <a:r>
              <a:rPr lang="en-AU" b="1" dirty="0"/>
              <a:t>Subjects-of-a-life</a:t>
            </a:r>
            <a:endParaRPr lang="en-AU" dirty="0"/>
          </a:p>
        </p:txBody>
      </p:sp>
      <p:sp>
        <p:nvSpPr>
          <p:cNvPr id="3" name="Content Placeholder 2">
            <a:extLst>
              <a:ext uri="{FF2B5EF4-FFF2-40B4-BE49-F238E27FC236}">
                <a16:creationId xmlns:a16="http://schemas.microsoft.com/office/drawing/2014/main" id="{65E662DC-D581-48F0-A9F0-60048B6A0B96}"/>
              </a:ext>
            </a:extLst>
          </p:cNvPr>
          <p:cNvSpPr>
            <a:spLocks noGrp="1"/>
          </p:cNvSpPr>
          <p:nvPr>
            <p:ph idx="1"/>
          </p:nvPr>
        </p:nvSpPr>
        <p:spPr>
          <a:xfrm>
            <a:off x="1097199" y="2791585"/>
            <a:ext cx="7796540" cy="3997828"/>
          </a:xfrm>
        </p:spPr>
        <p:txBody>
          <a:bodyPr>
            <a:noAutofit/>
          </a:bodyPr>
          <a:lstStyle/>
          <a:p>
            <a:r>
              <a:rPr lang="en-AU" sz="3600" dirty="0"/>
              <a:t>The Kantian ideal (which Kant himself applied only to humans) is that animals ought never to be sacrificed as a means to an end, and must be treated as ends in themselves.</a:t>
            </a:r>
          </a:p>
        </p:txBody>
      </p:sp>
      <p:pic>
        <p:nvPicPr>
          <p:cNvPr id="4" name="Picture 2" descr="Image result for animal rights subjects-of-a-life">
            <a:extLst>
              <a:ext uri="{FF2B5EF4-FFF2-40B4-BE49-F238E27FC236}">
                <a16:creationId xmlns:a16="http://schemas.microsoft.com/office/drawing/2014/main" id="{6B2C31A9-09DD-4E2F-9562-12F0BEB24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086" y="-98245"/>
            <a:ext cx="2889830" cy="288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9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CC78-335A-4414-9091-4BBB5880C6D0}"/>
              </a:ext>
            </a:extLst>
          </p:cNvPr>
          <p:cNvSpPr>
            <a:spLocks noGrp="1"/>
          </p:cNvSpPr>
          <p:nvPr>
            <p:ph type="title"/>
          </p:nvPr>
        </p:nvSpPr>
        <p:spPr>
          <a:xfrm>
            <a:off x="3069008" y="6033199"/>
            <a:ext cx="7958331" cy="1077229"/>
          </a:xfrm>
        </p:spPr>
        <p:txBody>
          <a:bodyPr/>
          <a:lstStyle/>
          <a:p>
            <a:r>
              <a:rPr lang="en-AU" b="1" dirty="0"/>
              <a:t>Abolitionism</a:t>
            </a:r>
            <a:br>
              <a:rPr lang="en-AU" b="1" dirty="0"/>
            </a:br>
            <a:endParaRPr lang="en-AU" dirty="0"/>
          </a:p>
        </p:txBody>
      </p:sp>
      <p:sp>
        <p:nvSpPr>
          <p:cNvPr id="3" name="Content Placeholder 2">
            <a:extLst>
              <a:ext uri="{FF2B5EF4-FFF2-40B4-BE49-F238E27FC236}">
                <a16:creationId xmlns:a16="http://schemas.microsoft.com/office/drawing/2014/main" id="{E70E6BAA-440A-4DC8-9AEA-F4FDE49E2FD2}"/>
              </a:ext>
            </a:extLst>
          </p:cNvPr>
          <p:cNvSpPr>
            <a:spLocks noGrp="1"/>
          </p:cNvSpPr>
          <p:nvPr>
            <p:ph idx="1"/>
          </p:nvPr>
        </p:nvSpPr>
        <p:spPr>
          <a:xfrm>
            <a:off x="988342" y="3766456"/>
            <a:ext cx="7742001" cy="3091543"/>
          </a:xfrm>
        </p:spPr>
        <p:txBody>
          <a:bodyPr>
            <a:normAutofit/>
          </a:bodyPr>
          <a:lstStyle/>
          <a:p>
            <a:r>
              <a:rPr lang="en-AU" sz="2800" dirty="0"/>
              <a:t>Gary </a:t>
            </a:r>
            <a:r>
              <a:rPr lang="en-AU" sz="2800" dirty="0" err="1"/>
              <a:t>Francione</a:t>
            </a:r>
            <a:r>
              <a:rPr lang="en-AU" sz="2800" dirty="0"/>
              <a:t>, professor of law and philosophy at Rutgers Law School in Newark, is a leading abolitionist writer, arguing that animals need only one right, the right not to be owned.</a:t>
            </a:r>
          </a:p>
        </p:txBody>
      </p:sp>
      <p:pic>
        <p:nvPicPr>
          <p:cNvPr id="13314" name="Picture 2" descr="Image result for animal rights Abolitionism">
            <a:extLst>
              <a:ext uri="{FF2B5EF4-FFF2-40B4-BE49-F238E27FC236}">
                <a16:creationId xmlns:a16="http://schemas.microsoft.com/office/drawing/2014/main" id="{3AEF165E-FADC-4B44-836E-51202D3B9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247" y="0"/>
            <a:ext cx="10196123" cy="37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74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16C7-6781-4414-B87D-96CF388D9028}"/>
              </a:ext>
            </a:extLst>
          </p:cNvPr>
          <p:cNvSpPr>
            <a:spLocks noGrp="1"/>
          </p:cNvSpPr>
          <p:nvPr>
            <p:ph type="title"/>
          </p:nvPr>
        </p:nvSpPr>
        <p:spPr/>
        <p:txBody>
          <a:bodyPr>
            <a:normAutofit fontScale="90000"/>
          </a:bodyPr>
          <a:lstStyle/>
          <a:p>
            <a:r>
              <a:rPr lang="en-AU" b="1" dirty="0"/>
              <a:t>Contractarianism</a:t>
            </a:r>
            <a:br>
              <a:rPr lang="en-AU" b="1" dirty="0"/>
            </a:br>
            <a:br>
              <a:rPr lang="en-AU" b="1" dirty="0"/>
            </a:br>
            <a:endParaRPr lang="en-AU" dirty="0"/>
          </a:p>
        </p:txBody>
      </p:sp>
      <p:sp>
        <p:nvSpPr>
          <p:cNvPr id="3" name="Content Placeholder 2">
            <a:extLst>
              <a:ext uri="{FF2B5EF4-FFF2-40B4-BE49-F238E27FC236}">
                <a16:creationId xmlns:a16="http://schemas.microsoft.com/office/drawing/2014/main" id="{2F9F1C71-2F6B-49F3-AA40-5332BB64E1BF}"/>
              </a:ext>
            </a:extLst>
          </p:cNvPr>
          <p:cNvSpPr>
            <a:spLocks noGrp="1"/>
          </p:cNvSpPr>
          <p:nvPr>
            <p:ph idx="1"/>
          </p:nvPr>
        </p:nvSpPr>
        <p:spPr/>
        <p:txBody>
          <a:bodyPr>
            <a:noAutofit/>
          </a:bodyPr>
          <a:lstStyle/>
          <a:p>
            <a:r>
              <a:rPr lang="en-AU" sz="2800" dirty="0"/>
              <a:t>Mark Rowlands, professor of philosophy at the University of Florida, has proposed a contractarian approach, based on the original position and the veil of ignorance—a "state of nature" thought experiment that tests intuitions about justice and fairness—in John Rawls's </a:t>
            </a:r>
            <a:r>
              <a:rPr lang="en-AU" sz="2800" i="1" dirty="0"/>
              <a:t>A Theory of Justice </a:t>
            </a:r>
            <a:r>
              <a:rPr lang="en-AU" sz="2800" dirty="0"/>
              <a:t>(1971). </a:t>
            </a:r>
          </a:p>
        </p:txBody>
      </p:sp>
      <p:pic>
        <p:nvPicPr>
          <p:cNvPr id="16386" name="Picture 2" descr="Image result for animal rights Contractarianism">
            <a:extLst>
              <a:ext uri="{FF2B5EF4-FFF2-40B4-BE49-F238E27FC236}">
                <a16:creationId xmlns:a16="http://schemas.microsoft.com/office/drawing/2014/main" id="{28F51464-9C53-46BB-A009-3B029053F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186" y="0"/>
            <a:ext cx="3340825" cy="215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73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1B1D-B1C6-43B9-9A8B-347B7CA71B5F}"/>
              </a:ext>
            </a:extLst>
          </p:cNvPr>
          <p:cNvSpPr>
            <a:spLocks noGrp="1"/>
          </p:cNvSpPr>
          <p:nvPr>
            <p:ph type="title"/>
          </p:nvPr>
        </p:nvSpPr>
        <p:spPr/>
        <p:txBody>
          <a:bodyPr/>
          <a:lstStyle/>
          <a:p>
            <a:r>
              <a:rPr lang="en-AU" sz="3600" b="1" i="1" dirty="0"/>
              <a:t>Prima facie</a:t>
            </a:r>
            <a:r>
              <a:rPr lang="en-AU" sz="3600" b="1" dirty="0"/>
              <a:t> rights theory</a:t>
            </a:r>
            <a:br>
              <a:rPr lang="en-AU" sz="3600" i="1" dirty="0"/>
            </a:br>
            <a:endParaRPr lang="en-AU" dirty="0"/>
          </a:p>
        </p:txBody>
      </p:sp>
      <p:sp>
        <p:nvSpPr>
          <p:cNvPr id="3" name="Content Placeholder 2">
            <a:extLst>
              <a:ext uri="{FF2B5EF4-FFF2-40B4-BE49-F238E27FC236}">
                <a16:creationId xmlns:a16="http://schemas.microsoft.com/office/drawing/2014/main" id="{C63DC2B4-5E64-4FFD-93F4-9B940F6AC8F9}"/>
              </a:ext>
            </a:extLst>
          </p:cNvPr>
          <p:cNvSpPr>
            <a:spLocks noGrp="1"/>
          </p:cNvSpPr>
          <p:nvPr>
            <p:ph idx="1"/>
          </p:nvPr>
        </p:nvSpPr>
        <p:spPr>
          <a:xfrm>
            <a:off x="1946286" y="1860047"/>
            <a:ext cx="7796540" cy="3997828"/>
          </a:xfrm>
        </p:spPr>
        <p:txBody>
          <a:bodyPr>
            <a:normAutofit lnSpcReduction="10000"/>
          </a:bodyPr>
          <a:lstStyle/>
          <a:p>
            <a:pPr marL="0" indent="0">
              <a:buNone/>
            </a:pPr>
            <a:r>
              <a:rPr lang="en-AU" sz="3600" dirty="0"/>
              <a:t>American philosopher Timothy Garry suggests that humans have obligations to nonhuman animals; however, animals do not, and ought not to, have </a:t>
            </a:r>
            <a:r>
              <a:rPr lang="en-AU" sz="3600" dirty="0" err="1"/>
              <a:t>uninfringible</a:t>
            </a:r>
            <a:r>
              <a:rPr lang="en-AU" sz="3600" dirty="0"/>
              <a:t> rights against humans.</a:t>
            </a:r>
          </a:p>
          <a:p>
            <a:endParaRPr lang="en-AU" dirty="0"/>
          </a:p>
        </p:txBody>
      </p:sp>
      <p:pic>
        <p:nvPicPr>
          <p:cNvPr id="17410" name="Picture 2" descr="Image result for animal rights Prima facie rights theory">
            <a:extLst>
              <a:ext uri="{FF2B5EF4-FFF2-40B4-BE49-F238E27FC236}">
                <a16:creationId xmlns:a16="http://schemas.microsoft.com/office/drawing/2014/main" id="{0B3E30AA-8460-4C77-9CE3-73F4B1C3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896" y="4857750"/>
            <a:ext cx="336232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05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429B-BF21-4C05-9F3B-936910A80A26}"/>
              </a:ext>
            </a:extLst>
          </p:cNvPr>
          <p:cNvSpPr>
            <a:spLocks noGrp="1"/>
          </p:cNvSpPr>
          <p:nvPr>
            <p:ph type="title"/>
          </p:nvPr>
        </p:nvSpPr>
        <p:spPr/>
        <p:txBody>
          <a:bodyPr/>
          <a:lstStyle/>
          <a:p>
            <a:r>
              <a:rPr lang="en-AU" b="1" dirty="0"/>
              <a:t>Feminism and animal rights</a:t>
            </a:r>
            <a:br>
              <a:rPr lang="en-AU" b="1" dirty="0"/>
            </a:br>
            <a:endParaRPr lang="en-AU" dirty="0"/>
          </a:p>
        </p:txBody>
      </p:sp>
      <p:sp>
        <p:nvSpPr>
          <p:cNvPr id="3" name="Content Placeholder 2">
            <a:extLst>
              <a:ext uri="{FF2B5EF4-FFF2-40B4-BE49-F238E27FC236}">
                <a16:creationId xmlns:a16="http://schemas.microsoft.com/office/drawing/2014/main" id="{02F57FA1-2191-487E-8644-DF01A4ABD07C}"/>
              </a:ext>
            </a:extLst>
          </p:cNvPr>
          <p:cNvSpPr>
            <a:spLocks noGrp="1"/>
          </p:cNvSpPr>
          <p:nvPr>
            <p:ph idx="1"/>
          </p:nvPr>
        </p:nvSpPr>
        <p:spPr>
          <a:xfrm>
            <a:off x="1075428" y="1181259"/>
            <a:ext cx="7796540" cy="3997828"/>
          </a:xfrm>
        </p:spPr>
        <p:txBody>
          <a:bodyPr>
            <a:normAutofit/>
          </a:bodyPr>
          <a:lstStyle/>
          <a:p>
            <a:r>
              <a:rPr lang="en-AU" sz="4800" dirty="0"/>
              <a:t>Women have played a central role in animal advocacy since the 19th century.</a:t>
            </a:r>
            <a:r>
              <a:rPr lang="en-AU" sz="4800" baseline="30000" dirty="0"/>
              <a:t> </a:t>
            </a:r>
            <a:endParaRPr lang="en-AU" sz="4800" dirty="0"/>
          </a:p>
        </p:txBody>
      </p:sp>
      <p:pic>
        <p:nvPicPr>
          <p:cNvPr id="18434" name="Picture 2" descr="Image result for Feminism and animal rights">
            <a:extLst>
              <a:ext uri="{FF2B5EF4-FFF2-40B4-BE49-F238E27FC236}">
                <a16:creationId xmlns:a16="http://schemas.microsoft.com/office/drawing/2014/main" id="{39710876-7868-40FB-A6D7-9CB8CE843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29" y="3938115"/>
            <a:ext cx="4394427" cy="291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86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218-BB0B-4D90-B9AF-2A4468769408}"/>
              </a:ext>
            </a:extLst>
          </p:cNvPr>
          <p:cNvSpPr>
            <a:spLocks noGrp="1"/>
          </p:cNvSpPr>
          <p:nvPr>
            <p:ph type="title"/>
          </p:nvPr>
        </p:nvSpPr>
        <p:spPr/>
        <p:txBody>
          <a:bodyPr/>
          <a:lstStyle/>
          <a:p>
            <a:r>
              <a:rPr lang="en-AU" dirty="0"/>
              <a:t>You Tube Video</a:t>
            </a:r>
          </a:p>
        </p:txBody>
      </p:sp>
      <p:pic>
        <p:nvPicPr>
          <p:cNvPr id="4" name="Online Media 3">
            <a:hlinkClick r:id="" action="ppaction://media"/>
            <a:extLst>
              <a:ext uri="{FF2B5EF4-FFF2-40B4-BE49-F238E27FC236}">
                <a16:creationId xmlns:a16="http://schemas.microsoft.com/office/drawing/2014/main" id="{5785E96B-329F-4002-95BD-70885F6221F3}"/>
              </a:ext>
            </a:extLst>
          </p:cNvPr>
          <p:cNvPicPr>
            <a:picLocks noGrp="1" noRot="1" noChangeAspect="1"/>
          </p:cNvPicPr>
          <p:nvPr>
            <p:ph idx="1"/>
            <a:videoFile r:link="rId1"/>
          </p:nvPr>
        </p:nvPicPr>
        <p:blipFill>
          <a:blip r:embed="rId4"/>
          <a:stretch>
            <a:fillRect/>
          </a:stretch>
        </p:blipFill>
        <p:spPr>
          <a:xfrm>
            <a:off x="2930769" y="1548282"/>
            <a:ext cx="6002216" cy="4501662"/>
          </a:xfrm>
          <a:prstGeom prst="rect">
            <a:avLst/>
          </a:prstGeom>
        </p:spPr>
      </p:pic>
    </p:spTree>
    <p:extLst>
      <p:ext uri="{BB962C8B-B14F-4D97-AF65-F5344CB8AC3E}">
        <p14:creationId xmlns:p14="http://schemas.microsoft.com/office/powerpoint/2010/main" val="46376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1ACA-9EAB-4577-8F3E-59DA42CCFDBA}"/>
              </a:ext>
            </a:extLst>
          </p:cNvPr>
          <p:cNvSpPr>
            <a:spLocks noGrp="1"/>
          </p:cNvSpPr>
          <p:nvPr>
            <p:ph type="title"/>
          </p:nvPr>
        </p:nvSpPr>
        <p:spPr/>
        <p:txBody>
          <a:bodyPr/>
          <a:lstStyle/>
          <a:p>
            <a:r>
              <a:rPr lang="en-AU" b="1" dirty="0"/>
              <a:t>Feminism and animal rights</a:t>
            </a:r>
            <a:br>
              <a:rPr lang="en-AU" b="1" dirty="0"/>
            </a:br>
            <a:endParaRPr lang="en-AU" dirty="0"/>
          </a:p>
        </p:txBody>
      </p:sp>
      <p:sp>
        <p:nvSpPr>
          <p:cNvPr id="3" name="Content Placeholder 2">
            <a:extLst>
              <a:ext uri="{FF2B5EF4-FFF2-40B4-BE49-F238E27FC236}">
                <a16:creationId xmlns:a16="http://schemas.microsoft.com/office/drawing/2014/main" id="{99C8F916-67EA-4B5F-811B-E89F553AEB97}"/>
              </a:ext>
            </a:extLst>
          </p:cNvPr>
          <p:cNvSpPr>
            <a:spLocks noGrp="1"/>
          </p:cNvSpPr>
          <p:nvPr>
            <p:ph idx="1"/>
          </p:nvPr>
        </p:nvSpPr>
        <p:spPr>
          <a:xfrm>
            <a:off x="988342" y="1682001"/>
            <a:ext cx="7796540" cy="3997828"/>
          </a:xfrm>
        </p:spPr>
        <p:txBody>
          <a:bodyPr>
            <a:noAutofit/>
          </a:bodyPr>
          <a:lstStyle/>
          <a:p>
            <a:r>
              <a:rPr lang="en-AU" sz="3600" dirty="0"/>
              <a:t>The modern animal advocacy movement has a similar representation of women and several influential animal advocacy groups have been founded by women.</a:t>
            </a:r>
          </a:p>
        </p:txBody>
      </p:sp>
      <p:pic>
        <p:nvPicPr>
          <p:cNvPr id="19458" name="Picture 2" descr="Image result for Feminism and animal rights">
            <a:extLst>
              <a:ext uri="{FF2B5EF4-FFF2-40B4-BE49-F238E27FC236}">
                <a16:creationId xmlns:a16="http://schemas.microsoft.com/office/drawing/2014/main" id="{F8C36B7F-243D-4EF4-B642-8226D22E0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4402844"/>
            <a:ext cx="3806598" cy="25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3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0747-70DC-4394-814E-A9FF28637685}"/>
              </a:ext>
            </a:extLst>
          </p:cNvPr>
          <p:cNvSpPr>
            <a:spLocks noGrp="1"/>
          </p:cNvSpPr>
          <p:nvPr>
            <p:ph type="title"/>
          </p:nvPr>
        </p:nvSpPr>
        <p:spPr/>
        <p:txBody>
          <a:bodyPr/>
          <a:lstStyle/>
          <a:p>
            <a:r>
              <a:rPr lang="en-AU" b="1" dirty="0"/>
              <a:t>Feminism and animal rights</a:t>
            </a:r>
            <a:endParaRPr lang="en-AU" dirty="0"/>
          </a:p>
        </p:txBody>
      </p:sp>
      <p:sp>
        <p:nvSpPr>
          <p:cNvPr id="3" name="Content Placeholder 2">
            <a:extLst>
              <a:ext uri="{FF2B5EF4-FFF2-40B4-BE49-F238E27FC236}">
                <a16:creationId xmlns:a16="http://schemas.microsoft.com/office/drawing/2014/main" id="{5985F13B-49A0-4DBA-A0E2-9474BFA805F8}"/>
              </a:ext>
            </a:extLst>
          </p:cNvPr>
          <p:cNvSpPr>
            <a:spLocks noGrp="1"/>
          </p:cNvSpPr>
          <p:nvPr>
            <p:ph idx="1"/>
          </p:nvPr>
        </p:nvSpPr>
        <p:spPr>
          <a:xfrm>
            <a:off x="3622685" y="1346670"/>
            <a:ext cx="7796540" cy="3997828"/>
          </a:xfrm>
        </p:spPr>
        <p:txBody>
          <a:bodyPr>
            <a:normAutofit/>
          </a:bodyPr>
          <a:lstStyle/>
          <a:p>
            <a:r>
              <a:rPr lang="en-AU" sz="2400" dirty="0"/>
              <a:t>The many women in the animal rights movement has led to a body of academic literature exploring feminism and animal rights; feminism and vegetarianism or veganism, the oppression of women and animals, and the male association of women and animals with nature and emotion, rather than reason—an association that several feminist writers have embraced.</a:t>
            </a:r>
          </a:p>
        </p:txBody>
      </p:sp>
      <p:pic>
        <p:nvPicPr>
          <p:cNvPr id="20482" name="Picture 2" descr="Image result for Feminism and animal rights">
            <a:extLst>
              <a:ext uri="{FF2B5EF4-FFF2-40B4-BE49-F238E27FC236}">
                <a16:creationId xmlns:a16="http://schemas.microsoft.com/office/drawing/2014/main" id="{BD944E57-7A39-44DE-90AB-2F8058793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32" y="4930612"/>
            <a:ext cx="2867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Transhumanism  animal rights">
            <a:extLst>
              <a:ext uri="{FF2B5EF4-FFF2-40B4-BE49-F238E27FC236}">
                <a16:creationId xmlns:a16="http://schemas.microsoft.com/office/drawing/2014/main" id="{6840F536-D17A-4AEE-86E0-FCD20F8D6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92F878-20FF-48C4-99BA-83570D616C67}"/>
              </a:ext>
            </a:extLst>
          </p:cNvPr>
          <p:cNvSpPr>
            <a:spLocks noGrp="1"/>
          </p:cNvSpPr>
          <p:nvPr>
            <p:ph type="title"/>
          </p:nvPr>
        </p:nvSpPr>
        <p:spPr>
          <a:xfrm>
            <a:off x="3824787" y="508665"/>
            <a:ext cx="7958331" cy="1077229"/>
          </a:xfrm>
        </p:spPr>
        <p:txBody>
          <a:bodyPr/>
          <a:lstStyle/>
          <a:p>
            <a:r>
              <a:rPr lang="en-AU" sz="3600" b="1" dirty="0" err="1">
                <a:solidFill>
                  <a:schemeClr val="bg1"/>
                </a:solidFill>
              </a:rPr>
              <a:t>Transhumanism</a:t>
            </a:r>
            <a:r>
              <a:rPr lang="en-AU" sz="3600" b="1" dirty="0" err="1"/>
              <a:t>m</a:t>
            </a:r>
            <a:br>
              <a:rPr lang="en-AU" sz="3600" b="1" dirty="0"/>
            </a:br>
            <a:endParaRPr lang="en-AU" dirty="0"/>
          </a:p>
        </p:txBody>
      </p:sp>
      <p:sp>
        <p:nvSpPr>
          <p:cNvPr id="3" name="Content Placeholder 2">
            <a:extLst>
              <a:ext uri="{FF2B5EF4-FFF2-40B4-BE49-F238E27FC236}">
                <a16:creationId xmlns:a16="http://schemas.microsoft.com/office/drawing/2014/main" id="{498FCBF0-0A02-4C0E-A466-B1724BC7D251}"/>
              </a:ext>
            </a:extLst>
          </p:cNvPr>
          <p:cNvSpPr>
            <a:spLocks noGrp="1"/>
          </p:cNvSpPr>
          <p:nvPr>
            <p:ph idx="1"/>
          </p:nvPr>
        </p:nvSpPr>
        <p:spPr>
          <a:xfrm>
            <a:off x="0" y="4041260"/>
            <a:ext cx="11308702" cy="3325405"/>
          </a:xfrm>
        </p:spPr>
        <p:txBody>
          <a:bodyPr>
            <a:noAutofit/>
          </a:bodyPr>
          <a:lstStyle/>
          <a:p>
            <a:r>
              <a:rPr lang="en-AU" sz="4400" dirty="0">
                <a:solidFill>
                  <a:schemeClr val="bg1"/>
                </a:solidFill>
              </a:rPr>
              <a:t>Some transhumanists argue for animal rights, liberation, and "uplift" of animal consciousness into machines.</a:t>
            </a:r>
          </a:p>
        </p:txBody>
      </p:sp>
    </p:spTree>
    <p:extLst>
      <p:ext uri="{BB962C8B-B14F-4D97-AF65-F5344CB8AC3E}">
        <p14:creationId xmlns:p14="http://schemas.microsoft.com/office/powerpoint/2010/main" val="2048024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FC02-3418-4259-BFD6-BDE960E4E917}"/>
              </a:ext>
            </a:extLst>
          </p:cNvPr>
          <p:cNvSpPr>
            <a:spLocks noGrp="1"/>
          </p:cNvSpPr>
          <p:nvPr>
            <p:ph type="title"/>
          </p:nvPr>
        </p:nvSpPr>
        <p:spPr/>
        <p:txBody>
          <a:bodyPr/>
          <a:lstStyle/>
          <a:p>
            <a:r>
              <a:rPr lang="en-AU" dirty="0"/>
              <a:t>Critics</a:t>
            </a:r>
          </a:p>
        </p:txBody>
      </p:sp>
      <p:sp>
        <p:nvSpPr>
          <p:cNvPr id="3" name="Content Placeholder 2">
            <a:extLst>
              <a:ext uri="{FF2B5EF4-FFF2-40B4-BE49-F238E27FC236}">
                <a16:creationId xmlns:a16="http://schemas.microsoft.com/office/drawing/2014/main" id="{E96B7D94-58D0-4287-8932-261E3CF068CE}"/>
              </a:ext>
            </a:extLst>
          </p:cNvPr>
          <p:cNvSpPr>
            <a:spLocks noGrp="1"/>
          </p:cNvSpPr>
          <p:nvPr>
            <p:ph idx="1"/>
          </p:nvPr>
        </p:nvSpPr>
        <p:spPr>
          <a:xfrm>
            <a:off x="1548883" y="808056"/>
            <a:ext cx="7084850" cy="5241888"/>
          </a:xfrm>
        </p:spPr>
        <p:txBody>
          <a:bodyPr>
            <a:noAutofit/>
          </a:bodyPr>
          <a:lstStyle/>
          <a:p>
            <a:r>
              <a:rPr lang="en-AU" sz="3200" dirty="0"/>
              <a:t>Critics of animal rights argue that nonhuman animals are unable to enter into a social contract, and thus cannot be possessors of rights, a view summed up by the philosopher Roger Scruton, who writes that only humans have duties, and therefore only humans have rights.</a:t>
            </a:r>
          </a:p>
        </p:txBody>
      </p:sp>
      <p:pic>
        <p:nvPicPr>
          <p:cNvPr id="22534" name="Picture 6" descr="Image result for scruton animal rights">
            <a:extLst>
              <a:ext uri="{FF2B5EF4-FFF2-40B4-BE49-F238E27FC236}">
                <a16:creationId xmlns:a16="http://schemas.microsoft.com/office/drawing/2014/main" id="{AF1E363C-9371-49D5-B70C-CAABE52BC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732" y="1931717"/>
            <a:ext cx="27622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73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5D06-5A36-4416-BF80-3216AAE5CA30}"/>
              </a:ext>
            </a:extLst>
          </p:cNvPr>
          <p:cNvSpPr>
            <a:spLocks noGrp="1"/>
          </p:cNvSpPr>
          <p:nvPr>
            <p:ph type="title"/>
          </p:nvPr>
        </p:nvSpPr>
        <p:spPr/>
        <p:txBody>
          <a:bodyPr/>
          <a:lstStyle/>
          <a:p>
            <a:r>
              <a:rPr lang="en-AU" dirty="0"/>
              <a:t>Critics</a:t>
            </a:r>
          </a:p>
        </p:txBody>
      </p:sp>
      <p:sp>
        <p:nvSpPr>
          <p:cNvPr id="3" name="Content Placeholder 2">
            <a:extLst>
              <a:ext uri="{FF2B5EF4-FFF2-40B4-BE49-F238E27FC236}">
                <a16:creationId xmlns:a16="http://schemas.microsoft.com/office/drawing/2014/main" id="{BBED5785-941E-41FD-AB9C-B962EC5C0DB3}"/>
              </a:ext>
            </a:extLst>
          </p:cNvPr>
          <p:cNvSpPr>
            <a:spLocks noGrp="1"/>
          </p:cNvSpPr>
          <p:nvPr>
            <p:ph idx="1"/>
          </p:nvPr>
        </p:nvSpPr>
        <p:spPr>
          <a:xfrm>
            <a:off x="5138057" y="1632857"/>
            <a:ext cx="5432082" cy="4417087"/>
          </a:xfrm>
        </p:spPr>
        <p:txBody>
          <a:bodyPr>
            <a:normAutofit fontScale="92500" lnSpcReduction="10000"/>
          </a:bodyPr>
          <a:lstStyle/>
          <a:p>
            <a:pPr marL="0" indent="0">
              <a:buNone/>
            </a:pPr>
            <a:r>
              <a:rPr lang="en-AU" sz="2800" b="1" dirty="0"/>
              <a:t>R. G. Frey</a:t>
            </a:r>
          </a:p>
          <a:p>
            <a:pPr marL="0" indent="0">
              <a:buNone/>
            </a:pPr>
            <a:r>
              <a:rPr lang="en-AU" sz="2800" dirty="0"/>
              <a:t>R. G. Frey, professor of philosophy at Bowling Green State University, is a preference utilitarian, as is Singer, but reaches a very different conclusion, arguing in </a:t>
            </a:r>
            <a:r>
              <a:rPr lang="en-AU" sz="2800" i="1" dirty="0"/>
              <a:t>Interests and Rights</a:t>
            </a:r>
            <a:r>
              <a:rPr lang="en-AU" sz="2800" dirty="0"/>
              <a:t> (1980) that animals have no interests for the utilitarian to take into account.</a:t>
            </a:r>
          </a:p>
        </p:txBody>
      </p:sp>
      <p:pic>
        <p:nvPicPr>
          <p:cNvPr id="24578" name="Picture 2" descr="Image result for R. G. Frey animal rights">
            <a:extLst>
              <a:ext uri="{FF2B5EF4-FFF2-40B4-BE49-F238E27FC236}">
                <a16:creationId xmlns:a16="http://schemas.microsoft.com/office/drawing/2014/main" id="{8007AC17-06F2-4903-8B0B-BFFAD50B5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521"/>
            <a:ext cx="4855029" cy="690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6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802B-90E0-4FBF-A1B1-C869F8A6EED7}"/>
              </a:ext>
            </a:extLst>
          </p:cNvPr>
          <p:cNvSpPr>
            <a:spLocks noGrp="1"/>
          </p:cNvSpPr>
          <p:nvPr>
            <p:ph type="title"/>
          </p:nvPr>
        </p:nvSpPr>
        <p:spPr/>
        <p:txBody>
          <a:bodyPr/>
          <a:lstStyle/>
          <a:p>
            <a:r>
              <a:rPr lang="en-AU" dirty="0"/>
              <a:t>Critics</a:t>
            </a:r>
          </a:p>
        </p:txBody>
      </p:sp>
      <p:sp>
        <p:nvSpPr>
          <p:cNvPr id="3" name="Content Placeholder 2">
            <a:extLst>
              <a:ext uri="{FF2B5EF4-FFF2-40B4-BE49-F238E27FC236}">
                <a16:creationId xmlns:a16="http://schemas.microsoft.com/office/drawing/2014/main" id="{49A5852E-957D-44C3-9983-D311B89EDF7B}"/>
              </a:ext>
            </a:extLst>
          </p:cNvPr>
          <p:cNvSpPr>
            <a:spLocks noGrp="1"/>
          </p:cNvSpPr>
          <p:nvPr>
            <p:ph idx="1"/>
          </p:nvPr>
        </p:nvSpPr>
        <p:spPr>
          <a:xfrm>
            <a:off x="3592860" y="2788542"/>
            <a:ext cx="7796540" cy="3997828"/>
          </a:xfrm>
        </p:spPr>
        <p:txBody>
          <a:bodyPr>
            <a:normAutofit/>
          </a:bodyPr>
          <a:lstStyle/>
          <a:p>
            <a:pPr marL="0" indent="0">
              <a:buNone/>
            </a:pPr>
            <a:r>
              <a:rPr lang="en-AU" sz="3200" dirty="0"/>
              <a:t>Roger Scruton, the British philosopher, argues that rights imply obligations. Every legal privilege, he writes, imposes a burden on the one who does not possess that privilege: that is, "your right may be my duty."</a:t>
            </a:r>
          </a:p>
        </p:txBody>
      </p:sp>
      <p:sp>
        <p:nvSpPr>
          <p:cNvPr id="5" name="AutoShape 6" descr="Image result for scruton animal rights">
            <a:extLst>
              <a:ext uri="{FF2B5EF4-FFF2-40B4-BE49-F238E27FC236}">
                <a16:creationId xmlns:a16="http://schemas.microsoft.com/office/drawing/2014/main" id="{4677C551-9C6E-4ECC-9900-9391B97DA6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3560" name="Picture 8" descr="Image result for scruton animal rights">
            <a:extLst>
              <a:ext uri="{FF2B5EF4-FFF2-40B4-BE49-F238E27FC236}">
                <a16:creationId xmlns:a16="http://schemas.microsoft.com/office/drawing/2014/main" id="{03948110-686D-4B5E-9D1D-C5F3724C8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10" y="88772"/>
            <a:ext cx="27622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8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1674-0983-4B3A-964C-92F8706DCAC1}"/>
              </a:ext>
            </a:extLst>
          </p:cNvPr>
          <p:cNvSpPr>
            <a:spLocks noGrp="1"/>
          </p:cNvSpPr>
          <p:nvPr>
            <p:ph type="title"/>
          </p:nvPr>
        </p:nvSpPr>
        <p:spPr/>
        <p:txBody>
          <a:bodyPr/>
          <a:lstStyle/>
          <a:p>
            <a:r>
              <a:rPr lang="en-AU" dirty="0"/>
              <a:t>Animal Rights</a:t>
            </a:r>
          </a:p>
        </p:txBody>
      </p:sp>
      <p:sp>
        <p:nvSpPr>
          <p:cNvPr id="3" name="Content Placeholder 2">
            <a:extLst>
              <a:ext uri="{FF2B5EF4-FFF2-40B4-BE49-F238E27FC236}">
                <a16:creationId xmlns:a16="http://schemas.microsoft.com/office/drawing/2014/main" id="{378D2CA3-E0E0-465A-9209-52978BF41358}"/>
              </a:ext>
            </a:extLst>
          </p:cNvPr>
          <p:cNvSpPr>
            <a:spLocks noGrp="1"/>
          </p:cNvSpPr>
          <p:nvPr>
            <p:ph idx="1"/>
          </p:nvPr>
        </p:nvSpPr>
        <p:spPr>
          <a:xfrm>
            <a:off x="1175657" y="808056"/>
            <a:ext cx="6075590" cy="5241888"/>
          </a:xfrm>
        </p:spPr>
        <p:txBody>
          <a:bodyPr>
            <a:noAutofit/>
          </a:bodyPr>
          <a:lstStyle/>
          <a:p>
            <a:pPr marL="0" indent="0">
              <a:buNone/>
            </a:pPr>
            <a:r>
              <a:rPr lang="en-AU" sz="3200" dirty="0"/>
              <a:t>Advocates oppose the assignment of moral value and fundamental protections on the basis of species membership alone—an idea known since 1970 as speciesism.</a:t>
            </a:r>
          </a:p>
        </p:txBody>
      </p:sp>
      <p:pic>
        <p:nvPicPr>
          <p:cNvPr id="25602" name="Picture 2" descr="Image result for speciesism. animal rights">
            <a:extLst>
              <a:ext uri="{FF2B5EF4-FFF2-40B4-BE49-F238E27FC236}">
                <a16:creationId xmlns:a16="http://schemas.microsoft.com/office/drawing/2014/main" id="{3A547106-99A7-44AA-821D-28A83A394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247" y="2634343"/>
            <a:ext cx="4166507" cy="416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71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2E53-1C06-478E-AB54-99285C405C8E}"/>
              </a:ext>
            </a:extLst>
          </p:cNvPr>
          <p:cNvSpPr>
            <a:spLocks noGrp="1"/>
          </p:cNvSpPr>
          <p:nvPr>
            <p:ph type="title"/>
          </p:nvPr>
        </p:nvSpPr>
        <p:spPr/>
        <p:txBody>
          <a:bodyPr/>
          <a:lstStyle/>
          <a:p>
            <a:r>
              <a:rPr lang="en-AU" dirty="0"/>
              <a:t>Animal Rights</a:t>
            </a:r>
          </a:p>
        </p:txBody>
      </p:sp>
      <p:sp>
        <p:nvSpPr>
          <p:cNvPr id="3" name="Content Placeholder 2">
            <a:extLst>
              <a:ext uri="{FF2B5EF4-FFF2-40B4-BE49-F238E27FC236}">
                <a16:creationId xmlns:a16="http://schemas.microsoft.com/office/drawing/2014/main" id="{233837A9-1B58-4570-B213-6F5018065F0D}"/>
              </a:ext>
            </a:extLst>
          </p:cNvPr>
          <p:cNvSpPr>
            <a:spLocks noGrp="1"/>
          </p:cNvSpPr>
          <p:nvPr>
            <p:ph idx="1"/>
          </p:nvPr>
        </p:nvSpPr>
        <p:spPr>
          <a:xfrm>
            <a:off x="2773599" y="2538097"/>
            <a:ext cx="7796540" cy="3997828"/>
          </a:xfrm>
        </p:spPr>
        <p:txBody>
          <a:bodyPr>
            <a:normAutofit/>
          </a:bodyPr>
          <a:lstStyle/>
          <a:p>
            <a:r>
              <a:rPr lang="en-AU" sz="3200" dirty="0"/>
              <a:t>The animals most often considered in arguments for personhood are bonobos and chimpanzees because these are most likely to break through the species barrier. </a:t>
            </a:r>
          </a:p>
        </p:txBody>
      </p:sp>
      <p:pic>
        <p:nvPicPr>
          <p:cNvPr id="26626" name="Picture 2" descr="Image result for bonobos and chimpanzees  animal rights">
            <a:extLst>
              <a:ext uri="{FF2B5EF4-FFF2-40B4-BE49-F238E27FC236}">
                <a16:creationId xmlns:a16="http://schemas.microsoft.com/office/drawing/2014/main" id="{444A1690-04F6-49AC-9C94-BDFAAF3C1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443" y="155244"/>
            <a:ext cx="3284312" cy="246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05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DD24-D0C4-4698-931C-2F4C053C38E5}"/>
              </a:ext>
            </a:extLst>
          </p:cNvPr>
          <p:cNvSpPr>
            <a:spLocks noGrp="1"/>
          </p:cNvSpPr>
          <p:nvPr>
            <p:ph type="title"/>
          </p:nvPr>
        </p:nvSpPr>
        <p:spPr>
          <a:xfrm>
            <a:off x="3286723" y="0"/>
            <a:ext cx="7958331" cy="1077229"/>
          </a:xfrm>
        </p:spPr>
        <p:txBody>
          <a:bodyPr/>
          <a:lstStyle/>
          <a:p>
            <a:r>
              <a:rPr lang="en-AU" dirty="0"/>
              <a:t>Bibliography</a:t>
            </a:r>
          </a:p>
        </p:txBody>
      </p:sp>
      <p:sp>
        <p:nvSpPr>
          <p:cNvPr id="5" name="Content Placeholder 2">
            <a:extLst>
              <a:ext uri="{FF2B5EF4-FFF2-40B4-BE49-F238E27FC236}">
                <a16:creationId xmlns:a16="http://schemas.microsoft.com/office/drawing/2014/main" id="{61D3270B-FB43-4CF4-A98D-19D17A1E9CEA}"/>
              </a:ext>
            </a:extLst>
          </p:cNvPr>
          <p:cNvSpPr txBox="1">
            <a:spLocks/>
          </p:cNvSpPr>
          <p:nvPr/>
        </p:nvSpPr>
        <p:spPr>
          <a:xfrm>
            <a:off x="6016800" y="785028"/>
            <a:ext cx="5228254" cy="5287944"/>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endParaRPr lang="en-AU" sz="800" dirty="0"/>
          </a:p>
        </p:txBody>
      </p:sp>
      <p:sp>
        <p:nvSpPr>
          <p:cNvPr id="7" name="Rectangle 3">
            <a:extLst>
              <a:ext uri="{FF2B5EF4-FFF2-40B4-BE49-F238E27FC236}">
                <a16:creationId xmlns:a16="http://schemas.microsoft.com/office/drawing/2014/main" id="{D039488C-A3C6-4847-891E-1E88E04124A9}"/>
              </a:ext>
            </a:extLst>
          </p:cNvPr>
          <p:cNvSpPr>
            <a:spLocks noChangeArrowheads="1"/>
          </p:cNvSpPr>
          <p:nvPr/>
        </p:nvSpPr>
        <p:spPr bwMode="auto">
          <a:xfrm>
            <a:off x="6387313" y="629221"/>
            <a:ext cx="4820570" cy="52020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15870" numCol="1" anchor="ctr" anchorCtr="0" compatLnSpc="1">
            <a:prstTxWarp prst="textNoShape">
              <a:avLst/>
            </a:prstTxWarp>
            <a:spAutoFit/>
          </a:bodyPr>
          <a:lstStyle/>
          <a:p>
            <a:pPr lvl="1" indent="-457200" defTabSz="914400" eaLnBrk="0" fontAlgn="base" hangingPunct="0">
              <a:spcBef>
                <a:spcPct val="0"/>
              </a:spcBef>
              <a:spcAft>
                <a:spcPct val="0"/>
              </a:spcAft>
            </a:pPr>
            <a:r>
              <a:rPr lang="en-US" altLang="en-US" sz="900" dirty="0">
                <a:solidFill>
                  <a:schemeClr val="bg2"/>
                </a:solidFill>
                <a:latin typeface="Arial" panose="020B0604020202020204" pitchFamily="34" charset="0"/>
                <a:cs typeface="Arial" panose="020B0604020202020204" pitchFamily="34" charset="0"/>
              </a:rPr>
              <a:t>Singer, Peter (April 5, 1973). "Animal liberation", </a:t>
            </a:r>
            <a:r>
              <a:rPr lang="en-US" altLang="en-US" sz="900" i="1" dirty="0">
                <a:solidFill>
                  <a:schemeClr val="bg2"/>
                </a:solidFill>
                <a:latin typeface="Arial" panose="020B0604020202020204" pitchFamily="34" charset="0"/>
                <a:cs typeface="Arial" panose="020B0604020202020204" pitchFamily="34" charset="0"/>
              </a:rPr>
              <a:t>The New York Review of Books</a:t>
            </a:r>
            <a:r>
              <a:rPr lang="en-US" altLang="en-US" sz="900" dirty="0">
                <a:solidFill>
                  <a:schemeClr val="bg2"/>
                </a:solidFill>
                <a:latin typeface="Arial" panose="020B0604020202020204" pitchFamily="34" charset="0"/>
                <a:cs typeface="Arial" panose="020B0604020202020204" pitchFamily="34" charset="0"/>
              </a:rPr>
              <a:t>, Volume 20, Number 5.(1990) [1975]. </a:t>
            </a:r>
            <a:r>
              <a:rPr lang="en-US" altLang="en-US" sz="900" i="1" dirty="0">
                <a:solidFill>
                  <a:schemeClr val="bg2"/>
                </a:solidFill>
                <a:latin typeface="Arial" panose="020B0604020202020204" pitchFamily="34" charset="0"/>
                <a:cs typeface="Arial" panose="020B0604020202020204" pitchFamily="34" charset="0"/>
              </a:rPr>
              <a:t>Animal Liberation</a:t>
            </a:r>
            <a:r>
              <a:rPr lang="en-US" altLang="en-US" sz="900" dirty="0">
                <a:solidFill>
                  <a:schemeClr val="bg2"/>
                </a:solidFill>
                <a:latin typeface="Arial" panose="020B0604020202020204" pitchFamily="34" charset="0"/>
                <a:cs typeface="Arial" panose="020B0604020202020204" pitchFamily="34" charset="0"/>
              </a:rPr>
              <a:t>. New York Review Books. (2000) [1998]. </a:t>
            </a:r>
            <a:r>
              <a:rPr lang="en-US" altLang="en-US" sz="900" i="1" dirty="0">
                <a:solidFill>
                  <a:schemeClr val="bg2"/>
                </a:solidFill>
                <a:latin typeface="Arial" panose="020B0604020202020204" pitchFamily="34" charset="0"/>
                <a:cs typeface="Arial" panose="020B0604020202020204" pitchFamily="34" charset="0"/>
              </a:rPr>
              <a:t>Ethics into Action: Henry </a:t>
            </a:r>
            <a:r>
              <a:rPr lang="en-US" altLang="en-US" sz="900" i="1" dirty="0" err="1">
                <a:solidFill>
                  <a:schemeClr val="bg2"/>
                </a:solidFill>
                <a:latin typeface="Arial" panose="020B0604020202020204" pitchFamily="34" charset="0"/>
                <a:cs typeface="Arial" panose="020B0604020202020204" pitchFamily="34" charset="0"/>
              </a:rPr>
              <a:t>Spira</a:t>
            </a:r>
            <a:r>
              <a:rPr lang="en-US" altLang="en-US" sz="900" i="1" dirty="0">
                <a:solidFill>
                  <a:schemeClr val="bg2"/>
                </a:solidFill>
                <a:latin typeface="Arial" panose="020B0604020202020204" pitchFamily="34" charset="0"/>
                <a:cs typeface="Arial" panose="020B0604020202020204" pitchFamily="34" charset="0"/>
              </a:rPr>
              <a:t> and the Animal Rights Movement</a:t>
            </a:r>
            <a:r>
              <a:rPr lang="en-US" altLang="en-US" sz="900" dirty="0">
                <a:solidFill>
                  <a:schemeClr val="bg2"/>
                </a:solidFill>
                <a:latin typeface="Arial" panose="020B0604020202020204" pitchFamily="34" charset="0"/>
                <a:cs typeface="Arial" panose="020B0604020202020204" pitchFamily="34" charset="0"/>
              </a:rPr>
              <a:t>. Rowman and Littlefield Publishers, Inc. (2003). "Animal liberation at 30 </a:t>
            </a:r>
            <a:r>
              <a:rPr lang="en-US" altLang="en-US" sz="900" i="1" dirty="0">
                <a:solidFill>
                  <a:schemeClr val="bg2"/>
                </a:solidFill>
                <a:latin typeface="Arial" panose="020B0604020202020204" pitchFamily="34" charset="0"/>
                <a:cs typeface="Arial" panose="020B0604020202020204" pitchFamily="34" charset="0"/>
              </a:rPr>
              <a:t>The New York Review </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d Instincts," in Sunstein and Nussbaum,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op cit</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(2011) [1979].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Practical Ethics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Cambridge University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err="1">
                <a:solidFill>
                  <a:schemeClr val="bg2"/>
                </a:solidFill>
                <a:latin typeface="Arial" panose="020B0604020202020204" pitchFamily="34" charset="0"/>
                <a:cs typeface="Arial" panose="020B0604020202020204" pitchFamily="34" charset="0"/>
              </a:rPr>
              <a:t>Sorabji</a:t>
            </a:r>
            <a:r>
              <a:rPr lang="en-US" altLang="en-US" sz="900" dirty="0">
                <a:solidFill>
                  <a:schemeClr val="bg2"/>
                </a:solidFill>
                <a:latin typeface="Arial" panose="020B0604020202020204" pitchFamily="34" charset="0"/>
                <a:cs typeface="Arial" panose="020B0604020202020204" pitchFamily="34" charset="0"/>
              </a:rPr>
              <a:t>, Richard</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(1993).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Animal Minds and Human Morals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University of Cornell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err="1">
                <a:solidFill>
                  <a:schemeClr val="bg2"/>
                </a:solidFill>
                <a:latin typeface="Arial" panose="020B0604020202020204" pitchFamily="34" charset="0"/>
                <a:cs typeface="Arial" panose="020B0604020202020204" pitchFamily="34" charset="0"/>
              </a:rPr>
              <a:t>Sprigge</a:t>
            </a:r>
            <a:r>
              <a:rPr lang="en-US" altLang="en-US" sz="900" dirty="0">
                <a:solidFill>
                  <a:schemeClr val="bg2"/>
                </a:solidFill>
                <a:latin typeface="Arial" panose="020B0604020202020204" pitchFamily="34" charset="0"/>
                <a:cs typeface="Arial" panose="020B0604020202020204" pitchFamily="34" charset="0"/>
              </a:rPr>
              <a:t>, T.L.S.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(1981) </a:t>
            </a:r>
            <a:r>
              <a:rPr lang="en-US" altLang="en-US" sz="900" dirty="0">
                <a:solidFill>
                  <a:schemeClr val="bg2"/>
                </a:solidFill>
                <a:latin typeface="Arial" panose="020B0604020202020204" pitchFamily="34" charset="0"/>
                <a:cs typeface="Arial" panose="020B0604020202020204" pitchFamily="34" charset="0"/>
              </a:rPr>
              <a:t>"Interests and Rights: The Case against Animals"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Journal of Medical Ethics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June, 7(2): 95–102.</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Stamp Dawkins, Marian</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(1980).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Animal Suffering: The Science of Animal Welfare</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Chapman and Hall.</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Steiner, Gary</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(2005).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Anthropocentrism and its Discontents: The Moral Status of Animals in the History of Western Philosophy</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University of Pittsburgh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Sunstein, Cass 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(2004). "Introduction: What are Animal Rights?" in Sunstein and Nussbaum,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op cit</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Taylor, Angus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(2009).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Animals and Ethics: An Overview of the Philosophical Debate</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Broadview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Thomas Taylor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(1792). "A Vindication of the Rights of Brutes," in </a:t>
            </a:r>
            <a:r>
              <a:rPr kumimoji="0" lang="en-US" altLang="en-US" sz="900" b="0"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Craciun</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Adriana (2002).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 Routledge Literary Sourcebook on Mary Wollstonecraft's A Vindication of the Rights of Woman</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Routledge.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Uekoetter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Frank (2006).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The Green and the Brown: A History of Conservation in Nazi Germany</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Cambridge University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err="1">
                <a:solidFill>
                  <a:schemeClr val="bg2"/>
                </a:solidFill>
                <a:latin typeface="Arial" panose="020B0604020202020204" pitchFamily="34" charset="0"/>
                <a:cs typeface="Arial" panose="020B0604020202020204" pitchFamily="34" charset="0"/>
              </a:rPr>
              <a:t>Vallentyne</a:t>
            </a:r>
            <a:r>
              <a:rPr lang="en-US" altLang="en-US" sz="900" dirty="0">
                <a:solidFill>
                  <a:schemeClr val="bg2"/>
                </a:solidFill>
                <a:latin typeface="Arial" panose="020B0604020202020204" pitchFamily="34" charset="0"/>
                <a:cs typeface="Arial" panose="020B0604020202020204" pitchFamily="34" charset="0"/>
              </a:rPr>
              <a:t>, Peter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(2005). </a:t>
            </a:r>
            <a:r>
              <a:rPr lang="en-US" altLang="en-US" sz="900" dirty="0">
                <a:solidFill>
                  <a:schemeClr val="bg2"/>
                </a:solidFill>
                <a:latin typeface="Arial" panose="020B0604020202020204" pitchFamily="34" charset="0"/>
                <a:cs typeface="Arial" panose="020B0604020202020204" pitchFamily="34" charset="0"/>
              </a:rPr>
              <a:t>"Of Mice and Men: Equality and Animals"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The Journal of Ethics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Vol. 9, No. 3/4, pp. 403–433. (2007). "Of Mice and Men: Equality and Animals" in Nils </a:t>
            </a:r>
            <a:r>
              <a:rPr kumimoji="0" lang="en-US" altLang="en-US" sz="900" b="0"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Holtug</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and Kasper Lippert-Rasmussen (eds.) (2007).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Egalitarianism: New Essays on the Nature and Value of Equality</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Oxford University Press.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Vyvyan, John</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(1969).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In Pity and in Anger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M. Joseph.</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err="1">
                <a:solidFill>
                  <a:schemeClr val="bg2"/>
                </a:solidFill>
                <a:latin typeface="Arial" panose="020B0604020202020204" pitchFamily="34" charset="0"/>
                <a:cs typeface="Arial" panose="020B0604020202020204" pitchFamily="34" charset="0"/>
              </a:rPr>
              <a:t>Waldau</a:t>
            </a:r>
            <a:r>
              <a:rPr lang="en-US" altLang="en-US" sz="900" dirty="0">
                <a:solidFill>
                  <a:schemeClr val="bg2"/>
                </a:solidFill>
                <a:latin typeface="Arial" panose="020B0604020202020204" pitchFamily="34" charset="0"/>
                <a:cs typeface="Arial" panose="020B0604020202020204" pitchFamily="34" charset="0"/>
              </a:rPr>
              <a:t>, Paul</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(2001).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The Specter of Speciesism: Buddhist and Christian Views of Animals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Oxford University Press.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Waldau</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Paul (2011).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Animal Rights: What Everyone Needs to Know</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Oxford University Press.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Walker, Stephen (1983).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Animal Thoughts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Routledge.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Ward, Nathaniel (1896).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The Earliest New England Code of Laws, 1641</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 Lovell &amp; Company.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Weir, Jack (2009). "Virtue Ethics," in </a:t>
            </a:r>
            <a:r>
              <a:rPr lang="en-US" altLang="en-US" sz="900" dirty="0">
                <a:solidFill>
                  <a:schemeClr val="bg2"/>
                </a:solidFill>
                <a:latin typeface="Arial" panose="020B0604020202020204" pitchFamily="34" charset="0"/>
                <a:cs typeface="Arial" panose="020B0604020202020204" pitchFamily="34" charset="0"/>
              </a:rPr>
              <a:t>Marc </a:t>
            </a:r>
            <a:r>
              <a:rPr lang="en-US" altLang="en-US" sz="900" dirty="0" err="1">
                <a:solidFill>
                  <a:schemeClr val="bg2"/>
                </a:solidFill>
                <a:latin typeface="Arial" panose="020B0604020202020204" pitchFamily="34" charset="0"/>
                <a:cs typeface="Arial" panose="020B0604020202020204" pitchFamily="34" charset="0"/>
              </a:rPr>
              <a:t>Bekoff</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Encyclopedia of Animal Rights and Animal Welfare</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Greenwood.</a:t>
            </a:r>
          </a:p>
          <a:p>
            <a:pPr lvl="1" indent="-457200" defTabSz="914400" eaLnBrk="0" fontAlgn="base" hangingPunct="0">
              <a:spcBef>
                <a:spcPct val="0"/>
              </a:spcBef>
              <a:spcAft>
                <a:spcPct val="0"/>
              </a:spcAft>
            </a:pPr>
            <a:r>
              <a:rPr lang="en-US" altLang="en-US" sz="900" dirty="0">
                <a:solidFill>
                  <a:schemeClr val="bg2"/>
                </a:solidFill>
                <a:latin typeface="Arial" panose="020B0604020202020204" pitchFamily="34" charset="0"/>
                <a:cs typeface="Arial" panose="020B0604020202020204" pitchFamily="34" charset="0"/>
              </a:rPr>
              <a:t>Wikipedia: https://en.wikipedia.org/wiki/Animal_rights </a:t>
            </a:r>
            <a:endPar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Williams, Erin E. and </a:t>
            </a:r>
            <a:r>
              <a:rPr kumimoji="0" lang="en-US" altLang="en-US" sz="900" b="0" i="0" u="none" strike="noStrike" cap="none" normalizeH="0" baseline="0" dirty="0" err="1">
                <a:ln>
                  <a:noFill/>
                </a:ln>
                <a:solidFill>
                  <a:schemeClr val="bg2"/>
                </a:solidFill>
                <a:effectLst/>
                <a:latin typeface="Arial" panose="020B0604020202020204" pitchFamily="34" charset="0"/>
                <a:cs typeface="Arial" panose="020B0604020202020204" pitchFamily="34" charset="0"/>
              </a:rPr>
              <a:t>DeMello</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Margo (2007).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Why Animals Matter</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Prometheus Books.</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900" dirty="0">
                <a:solidFill>
                  <a:schemeClr val="bg2"/>
                </a:solidFill>
                <a:latin typeface="Arial" panose="020B0604020202020204" pitchFamily="34" charset="0"/>
                <a:cs typeface="Arial" panose="020B0604020202020204" pitchFamily="34" charset="0"/>
              </a:rPr>
              <a:t>Wise, Steven M</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(2000). </a:t>
            </a:r>
            <a:r>
              <a:rPr kumimoji="0" lang="en-US" altLang="en-US" sz="900" b="0" i="1" u="none" strike="noStrike" cap="none" normalizeH="0" baseline="0" dirty="0">
                <a:ln>
                  <a:noFill/>
                </a:ln>
                <a:solidFill>
                  <a:schemeClr val="bg2"/>
                </a:solidFill>
                <a:effectLst/>
                <a:latin typeface="Arial" panose="020B0604020202020204" pitchFamily="34" charset="0"/>
                <a:cs typeface="Arial" panose="020B0604020202020204" pitchFamily="34" charset="0"/>
              </a:rPr>
              <a:t>Rattling the Cage: Toward Legal Rights for Animals</a:t>
            </a:r>
            <a:r>
              <a:rPr kumimoji="0" lang="en-US" altLang="en-US" sz="9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 Da Capo Press</a:t>
            </a:r>
            <a:r>
              <a:rPr kumimoji="0" lang="en-US"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t>
            </a:r>
          </a:p>
        </p:txBody>
      </p:sp>
      <p:sp>
        <p:nvSpPr>
          <p:cNvPr id="8" name="Rectangle 3">
            <a:extLst>
              <a:ext uri="{FF2B5EF4-FFF2-40B4-BE49-F238E27FC236}">
                <a16:creationId xmlns:a16="http://schemas.microsoft.com/office/drawing/2014/main" id="{C29E9887-9E6A-449E-8EA2-55BE724CCD84}"/>
              </a:ext>
            </a:extLst>
          </p:cNvPr>
          <p:cNvSpPr>
            <a:spLocks noChangeArrowheads="1"/>
          </p:cNvSpPr>
          <p:nvPr/>
        </p:nvSpPr>
        <p:spPr bwMode="auto">
          <a:xfrm>
            <a:off x="1181805" y="538615"/>
            <a:ext cx="4820570" cy="51866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15870" numCol="1" anchor="ctr" anchorCtr="0" compatLnSpc="1">
            <a:prstTxWarp prst="textNoShape">
              <a:avLst/>
            </a:prstTxWarp>
            <a:spAutoFit/>
          </a:bodyPr>
          <a:lstStyle/>
          <a:p>
            <a:pPr marL="171450" indent="-171450">
              <a:buFont typeface="Arial" panose="020B0604020202020204" pitchFamily="34" charset="0"/>
              <a:buChar char="•"/>
            </a:pPr>
            <a:endParaRPr lang="en-AU" sz="900" dirty="0">
              <a:solidFill>
                <a:schemeClr val="bg1"/>
              </a:solidFill>
            </a:endParaRPr>
          </a:p>
          <a:p>
            <a:pPr marL="171450" indent="-171450">
              <a:buFont typeface="Arial" panose="020B0604020202020204" pitchFamily="34" charset="0"/>
              <a:buChar char="•"/>
            </a:pPr>
            <a:endParaRPr lang="en-AU" sz="900" dirty="0">
              <a:solidFill>
                <a:schemeClr val="bg1"/>
              </a:solidFill>
            </a:endParaRPr>
          </a:p>
          <a:p>
            <a:pPr marL="171450" indent="-171450">
              <a:buFont typeface="Arial" panose="020B0604020202020204" pitchFamily="34" charset="0"/>
              <a:buChar char="•"/>
            </a:pPr>
            <a:r>
              <a:rPr lang="en-AU" sz="900" dirty="0">
                <a:solidFill>
                  <a:schemeClr val="bg1"/>
                </a:solidFill>
              </a:rPr>
              <a:t>Adams, Carol J. (1996). The Sexual Politics of Meat: A Feminist-Vegetarian Critical Theory. Continuum.  and Josephine, Donovan (eds.) (1995). Animals and Women: Feminist Theoretical Explorations. Duke University Press. (2004). The Pornography of Meat. Continuum.</a:t>
            </a:r>
          </a:p>
          <a:p>
            <a:pPr marL="171450" indent="-171450">
              <a:buFont typeface="Arial" panose="020B0604020202020204" pitchFamily="34" charset="0"/>
              <a:buChar char="•"/>
            </a:pPr>
            <a:r>
              <a:rPr lang="en-AU" sz="900" dirty="0" err="1">
                <a:solidFill>
                  <a:schemeClr val="bg1"/>
                </a:solidFill>
              </a:rPr>
              <a:t>Arluke</a:t>
            </a:r>
            <a:r>
              <a:rPr lang="en-AU" sz="900" dirty="0">
                <a:solidFill>
                  <a:schemeClr val="bg1"/>
                </a:solidFill>
              </a:rPr>
              <a:t>, Arnold and Sax, </a:t>
            </a:r>
            <a:r>
              <a:rPr lang="en-AU" sz="900" dirty="0" err="1">
                <a:solidFill>
                  <a:schemeClr val="bg1"/>
                </a:solidFill>
              </a:rPr>
              <a:t>Boria</a:t>
            </a:r>
            <a:r>
              <a:rPr lang="en-AU" sz="900" dirty="0">
                <a:solidFill>
                  <a:schemeClr val="bg1"/>
                </a:solidFill>
              </a:rPr>
              <a:t> (1992). "Understanding Nazi Animal Protection and the Holocaust", </a:t>
            </a:r>
            <a:r>
              <a:rPr lang="en-AU" sz="900" dirty="0" err="1">
                <a:solidFill>
                  <a:schemeClr val="bg1"/>
                </a:solidFill>
              </a:rPr>
              <a:t>Anthrozoos</a:t>
            </a:r>
            <a:r>
              <a:rPr lang="en-AU" sz="900" dirty="0">
                <a:solidFill>
                  <a:schemeClr val="bg1"/>
                </a:solidFill>
              </a:rPr>
              <a:t>: A Multidisciplinary Journal of The Interactions of People &amp; Animals, Volume 5, Number 1, 1992, pp. 6–31(26).</a:t>
            </a:r>
          </a:p>
          <a:p>
            <a:pPr marL="171450" indent="-171450">
              <a:buFont typeface="Arial" panose="020B0604020202020204" pitchFamily="34" charset="0"/>
              <a:buChar char="•"/>
            </a:pPr>
            <a:r>
              <a:rPr lang="en-AU" sz="900" dirty="0" err="1">
                <a:solidFill>
                  <a:schemeClr val="bg1"/>
                </a:solidFill>
              </a:rPr>
              <a:t>Benthall</a:t>
            </a:r>
            <a:r>
              <a:rPr lang="en-AU" sz="900" dirty="0">
                <a:solidFill>
                  <a:schemeClr val="bg1"/>
                </a:solidFill>
              </a:rPr>
              <a:t>, Jonathan (2007). "Animal liberation and rights", Anthropology Today, volume 23, issue 2, April.</a:t>
            </a:r>
          </a:p>
          <a:p>
            <a:pPr marL="171450" indent="-171450">
              <a:buFont typeface="Arial" panose="020B0604020202020204" pitchFamily="34" charset="0"/>
              <a:buChar char="•"/>
            </a:pPr>
            <a:r>
              <a:rPr lang="en-AU" sz="900" dirty="0">
                <a:solidFill>
                  <a:schemeClr val="bg1"/>
                </a:solidFill>
              </a:rPr>
              <a:t>Bentham, Jeremy (1781). Principles of Penal Law.</a:t>
            </a:r>
          </a:p>
          <a:p>
            <a:pPr marL="171450" indent="-171450">
              <a:buFont typeface="Arial" panose="020B0604020202020204" pitchFamily="34" charset="0"/>
              <a:buChar char="•"/>
            </a:pPr>
            <a:r>
              <a:rPr lang="en-AU" sz="900" dirty="0">
                <a:solidFill>
                  <a:schemeClr val="bg1"/>
                </a:solidFill>
              </a:rPr>
              <a:t>Beauchamp, Tom (2009). "The Moral Standing of Animals", in Marc </a:t>
            </a:r>
            <a:r>
              <a:rPr lang="en-AU" sz="900" dirty="0" err="1">
                <a:solidFill>
                  <a:schemeClr val="bg1"/>
                </a:solidFill>
              </a:rPr>
              <a:t>Bekoff</a:t>
            </a:r>
            <a:r>
              <a:rPr lang="en-AU" sz="900" dirty="0">
                <a:solidFill>
                  <a:schemeClr val="bg1"/>
                </a:solidFill>
              </a:rPr>
              <a:t>. Encyclopedia of Animal Rights and Animal Welfare. Greenwood. (2011a). "Introduction," in Tom Beauchamp and R.G. Frey (eds.). The Oxford Handbook of Animal Ethics. Oxford University Press.  (2011b). "Rights Theory and Animal Rights," in Beauchamp and Frey, op cit.</a:t>
            </a:r>
          </a:p>
          <a:p>
            <a:pPr marL="171450" indent="-171450">
              <a:buFont typeface="Arial" panose="020B0604020202020204" pitchFamily="34" charset="0"/>
              <a:buChar char="•"/>
            </a:pPr>
            <a:r>
              <a:rPr lang="en-AU" sz="900" dirty="0">
                <a:solidFill>
                  <a:schemeClr val="bg1"/>
                </a:solidFill>
              </a:rPr>
              <a:t>Clark, Stephen R. L. (1977). The Moral Status of Animals. Oxford University Press.</a:t>
            </a:r>
          </a:p>
          <a:p>
            <a:pPr marL="171450" indent="-171450">
              <a:buFont typeface="Arial" panose="020B0604020202020204" pitchFamily="34" charset="0"/>
              <a:buChar char="•"/>
            </a:pPr>
            <a:r>
              <a:rPr lang="en-AU" sz="900" dirty="0">
                <a:solidFill>
                  <a:schemeClr val="bg1"/>
                </a:solidFill>
              </a:rPr>
              <a:t>Cohen, Carl (1986). "The Case for the Use of Animals in Biomedical Research", New England Journal of Medicine, vol. 315, issue 14, October, pp. 865–870.</a:t>
            </a:r>
          </a:p>
          <a:p>
            <a:pPr marL="171450" indent="-171450">
              <a:buFont typeface="Arial" panose="020B0604020202020204" pitchFamily="34" charset="0"/>
              <a:buChar char="•"/>
            </a:pPr>
            <a:r>
              <a:rPr lang="en-AU" sz="900" dirty="0">
                <a:solidFill>
                  <a:schemeClr val="bg1"/>
                </a:solidFill>
              </a:rPr>
              <a:t>Cohen, Carl and Regan, Tom (2001). The Animal Rights Debate. Rowman &amp; Littlefield.</a:t>
            </a:r>
          </a:p>
          <a:p>
            <a:pPr marL="171450" indent="-171450">
              <a:buFont typeface="Arial" panose="020B0604020202020204" pitchFamily="34" charset="0"/>
              <a:buChar char="•"/>
            </a:pPr>
            <a:r>
              <a:rPr lang="en-AU" sz="900" dirty="0">
                <a:solidFill>
                  <a:schemeClr val="bg1"/>
                </a:solidFill>
              </a:rPr>
              <a:t>Cottingham, John (1995). "Descartes, René" in </a:t>
            </a:r>
            <a:r>
              <a:rPr lang="en-AU" sz="900" dirty="0" err="1">
                <a:solidFill>
                  <a:schemeClr val="bg1"/>
                </a:solidFill>
              </a:rPr>
              <a:t>Honderich</a:t>
            </a:r>
            <a:r>
              <a:rPr lang="en-AU" sz="900" dirty="0">
                <a:solidFill>
                  <a:schemeClr val="bg1"/>
                </a:solidFill>
              </a:rPr>
              <a:t>, Ted. (ed.) The Oxford Companion to Philosophy. Oxford University Press.</a:t>
            </a:r>
          </a:p>
          <a:p>
            <a:pPr marL="171450" indent="-171450">
              <a:buFont typeface="Arial" panose="020B0604020202020204" pitchFamily="34" charset="0"/>
              <a:buChar char="•"/>
            </a:pPr>
            <a:r>
              <a:rPr lang="en-AU" sz="900" dirty="0">
                <a:solidFill>
                  <a:schemeClr val="bg1"/>
                </a:solidFill>
              </a:rPr>
              <a:t>Craig, Edward (ed.) (1988). "Deontological Ethics" and "</a:t>
            </a:r>
            <a:r>
              <a:rPr lang="en-AU" sz="900" dirty="0" err="1">
                <a:solidFill>
                  <a:schemeClr val="bg1"/>
                </a:solidFill>
              </a:rPr>
              <a:t>Consequentalism</a:t>
            </a:r>
            <a:r>
              <a:rPr lang="en-AU" sz="900" dirty="0">
                <a:solidFill>
                  <a:schemeClr val="bg1"/>
                </a:solidFill>
              </a:rPr>
              <a:t>," Routledge Encyclopedia of Philosophy.</a:t>
            </a:r>
          </a:p>
          <a:p>
            <a:pPr marL="171450" indent="-171450">
              <a:buFont typeface="Arial" panose="020B0604020202020204" pitchFamily="34" charset="0"/>
              <a:buChar char="•"/>
            </a:pPr>
            <a:r>
              <a:rPr lang="en-AU" sz="900" dirty="0">
                <a:solidFill>
                  <a:schemeClr val="bg1"/>
                </a:solidFill>
              </a:rPr>
              <a:t>Donovan, Josephine (1993). "Animal Rights and Feminist Theory," in Greta </a:t>
            </a:r>
            <a:r>
              <a:rPr lang="en-AU" sz="900" dirty="0" err="1">
                <a:solidFill>
                  <a:schemeClr val="bg1"/>
                </a:solidFill>
              </a:rPr>
              <a:t>Gaard</a:t>
            </a:r>
            <a:r>
              <a:rPr lang="en-AU" sz="900" dirty="0">
                <a:solidFill>
                  <a:schemeClr val="bg1"/>
                </a:solidFill>
              </a:rPr>
              <a:t>. Ecofeminism: Women, Animals, Nature. Temple University Press.</a:t>
            </a:r>
          </a:p>
          <a:p>
            <a:pPr marL="171450" indent="-171450">
              <a:buFont typeface="Arial" panose="020B0604020202020204" pitchFamily="34" charset="0"/>
              <a:buChar char="•"/>
            </a:pPr>
            <a:r>
              <a:rPr lang="en-AU" sz="900" dirty="0" err="1">
                <a:solidFill>
                  <a:schemeClr val="bg1"/>
                </a:solidFill>
              </a:rPr>
              <a:t>Francione</a:t>
            </a:r>
            <a:r>
              <a:rPr lang="en-AU" sz="900" dirty="0">
                <a:solidFill>
                  <a:schemeClr val="bg1"/>
                </a:solidFill>
              </a:rPr>
              <a:t>, Gary (1996). Rain Without Thunder: The Ideology of the Animal Rights Movement. Temple University Press. (1995). Animals, Property, and the Law. Temple University Press.  </a:t>
            </a:r>
          </a:p>
          <a:p>
            <a:pPr marL="171450" indent="-171450">
              <a:buFont typeface="Arial" panose="020B0604020202020204" pitchFamily="34" charset="0"/>
              <a:buChar char="•"/>
            </a:pPr>
            <a:r>
              <a:rPr lang="en-US" altLang="en-US" sz="900" i="1" dirty="0">
                <a:solidFill>
                  <a:schemeClr val="bg2"/>
                </a:solidFill>
                <a:latin typeface="Arial" panose="020B0604020202020204" pitchFamily="34" charset="0"/>
                <a:cs typeface="Arial" panose="020B0604020202020204" pitchFamily="34" charset="0"/>
              </a:rPr>
              <a:t>of Books</a:t>
            </a:r>
            <a:r>
              <a:rPr lang="en-US" altLang="en-US" sz="900" dirty="0">
                <a:solidFill>
                  <a:schemeClr val="bg2"/>
                </a:solidFill>
                <a:latin typeface="Arial" panose="020B0604020202020204" pitchFamily="34" charset="0"/>
                <a:cs typeface="Arial" panose="020B0604020202020204" pitchFamily="34" charset="0"/>
              </a:rPr>
              <a:t>, </a:t>
            </a:r>
            <a:r>
              <a:rPr lang="en-US" altLang="en-US" sz="900" dirty="0" err="1">
                <a:solidFill>
                  <a:schemeClr val="bg2"/>
                </a:solidFill>
                <a:latin typeface="Arial" panose="020B0604020202020204" pitchFamily="34" charset="0"/>
                <a:cs typeface="Arial" panose="020B0604020202020204" pitchFamily="34" charset="0"/>
              </a:rPr>
              <a:t>vol</a:t>
            </a:r>
            <a:r>
              <a:rPr lang="en-US" altLang="en-US" sz="900" dirty="0">
                <a:solidFill>
                  <a:schemeClr val="bg2"/>
                </a:solidFill>
                <a:latin typeface="Arial" panose="020B0604020202020204" pitchFamily="34" charset="0"/>
                <a:cs typeface="Arial" panose="020B0604020202020204" pitchFamily="34" charset="0"/>
              </a:rPr>
              <a:t> 50, no. 8, May 15. (2004). "Ethics Beyond Species and </a:t>
            </a:r>
            <a:r>
              <a:rPr lang="en-US" altLang="en-US" sz="900" dirty="0" err="1">
                <a:solidFill>
                  <a:schemeClr val="bg2"/>
                </a:solidFill>
                <a:latin typeface="Arial" panose="020B0604020202020204" pitchFamily="34" charset="0"/>
                <a:cs typeface="Arial" panose="020B0604020202020204" pitchFamily="34" charset="0"/>
              </a:rPr>
              <a:t>BeyonScruton</a:t>
            </a:r>
            <a:r>
              <a:rPr lang="en-US" altLang="en-US" sz="900" dirty="0">
                <a:solidFill>
                  <a:schemeClr val="bg2"/>
                </a:solidFill>
                <a:latin typeface="Arial" panose="020B0604020202020204" pitchFamily="34" charset="0"/>
                <a:cs typeface="Arial" panose="020B0604020202020204" pitchFamily="34" charset="0"/>
              </a:rPr>
              <a:t>, Roger (1998). </a:t>
            </a:r>
            <a:r>
              <a:rPr lang="en-US" altLang="en-US" sz="900" i="1" dirty="0">
                <a:solidFill>
                  <a:schemeClr val="bg2"/>
                </a:solidFill>
                <a:latin typeface="Arial" panose="020B0604020202020204" pitchFamily="34" charset="0"/>
                <a:cs typeface="Arial" panose="020B0604020202020204" pitchFamily="34" charset="0"/>
              </a:rPr>
              <a:t>Animal Rights and Wrongs</a:t>
            </a:r>
            <a:r>
              <a:rPr lang="en-US" altLang="en-US" sz="900" dirty="0">
                <a:solidFill>
                  <a:schemeClr val="bg2"/>
                </a:solidFill>
                <a:latin typeface="Arial" panose="020B0604020202020204" pitchFamily="34" charset="0"/>
                <a:cs typeface="Arial" panose="020B0604020202020204" pitchFamily="34" charset="0"/>
              </a:rPr>
              <a:t>. Claridge Press. (2000). "Animal Rights", </a:t>
            </a:r>
            <a:r>
              <a:rPr lang="en-US" altLang="en-US" sz="900" i="1" dirty="0">
                <a:solidFill>
                  <a:schemeClr val="bg2"/>
                </a:solidFill>
                <a:latin typeface="Arial" panose="020B0604020202020204" pitchFamily="34" charset="0"/>
                <a:cs typeface="Arial" panose="020B0604020202020204" pitchFamily="34" charset="0"/>
              </a:rPr>
              <a:t>City Journal</a:t>
            </a:r>
            <a:r>
              <a:rPr lang="en-US" altLang="en-US" sz="900" dirty="0">
                <a:solidFill>
                  <a:schemeClr val="bg2"/>
                </a:solidFill>
                <a:latin typeface="Arial" panose="020B0604020202020204" pitchFamily="34" charset="0"/>
                <a:cs typeface="Arial" panose="020B0604020202020204" pitchFamily="34" charset="0"/>
              </a:rPr>
              <a:t>, summer.</a:t>
            </a:r>
          </a:p>
          <a:p>
            <a:pPr marL="171450" indent="-171450">
              <a:buFont typeface="Arial" panose="020B0604020202020204" pitchFamily="34" charset="0"/>
              <a:buChar char="•"/>
            </a:pPr>
            <a:endParaRPr lang="en-US" sz="900" dirty="0">
              <a:solidFill>
                <a:schemeClr val="bg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900" dirty="0">
              <a:solidFill>
                <a:schemeClr val="bg1"/>
              </a:solidFill>
            </a:endParaRPr>
          </a:p>
          <a:p>
            <a:endParaRPr lang="en-AU"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921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6F8B-695C-427D-A6AF-4E978176CFF5}"/>
              </a:ext>
            </a:extLst>
          </p:cNvPr>
          <p:cNvSpPr>
            <a:spLocks noGrp="1"/>
          </p:cNvSpPr>
          <p:nvPr>
            <p:ph type="title"/>
          </p:nvPr>
        </p:nvSpPr>
        <p:spPr/>
        <p:txBody>
          <a:bodyPr/>
          <a:lstStyle/>
          <a:p>
            <a:r>
              <a:rPr lang="en-AU" dirty="0"/>
              <a:t>Animal Rights</a:t>
            </a:r>
          </a:p>
        </p:txBody>
      </p:sp>
      <p:sp>
        <p:nvSpPr>
          <p:cNvPr id="3" name="Content Placeholder 2">
            <a:extLst>
              <a:ext uri="{FF2B5EF4-FFF2-40B4-BE49-F238E27FC236}">
                <a16:creationId xmlns:a16="http://schemas.microsoft.com/office/drawing/2014/main" id="{4A1A8468-23FF-45A2-A67F-A11AF9B31C62}"/>
              </a:ext>
            </a:extLst>
          </p:cNvPr>
          <p:cNvSpPr>
            <a:spLocks noGrp="1"/>
          </p:cNvSpPr>
          <p:nvPr>
            <p:ph idx="1"/>
          </p:nvPr>
        </p:nvSpPr>
        <p:spPr>
          <a:xfrm>
            <a:off x="2256712" y="2335145"/>
            <a:ext cx="8668521" cy="3997828"/>
          </a:xfrm>
        </p:spPr>
        <p:txBody>
          <a:bodyPr/>
          <a:lstStyle/>
          <a:p>
            <a:r>
              <a:rPr lang="en-AU" sz="2800" b="1" dirty="0"/>
              <a:t>Animal rights</a:t>
            </a:r>
            <a:r>
              <a:rPr lang="en-AU" sz="2800" dirty="0"/>
              <a:t> is the idea in which some, or all, non-human animals are entitled to the possession of their own lives and that their most basic interests—such as the need to avoid suffering—should be afforded the same consideration as similar interests of human beings.</a:t>
            </a:r>
          </a:p>
          <a:p>
            <a:endParaRPr lang="en-AU" dirty="0"/>
          </a:p>
        </p:txBody>
      </p:sp>
      <p:pic>
        <p:nvPicPr>
          <p:cNvPr id="2050" name="Picture 2" descr="Image result for animal rights">
            <a:extLst>
              <a:ext uri="{FF2B5EF4-FFF2-40B4-BE49-F238E27FC236}">
                <a16:creationId xmlns:a16="http://schemas.microsoft.com/office/drawing/2014/main" id="{8C40186E-9A94-449D-B482-6FF123AF4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10310">
            <a:off x="253192" y="618825"/>
            <a:ext cx="3622274" cy="202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35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genesis creation">
            <a:extLst>
              <a:ext uri="{FF2B5EF4-FFF2-40B4-BE49-F238E27FC236}">
                <a16:creationId xmlns:a16="http://schemas.microsoft.com/office/drawing/2014/main" id="{984BF0D2-40AA-4C16-949C-22F7D9DE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0"/>
            <a:ext cx="9877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8913ED-D6B0-42A7-8CB6-4169C7F89682}"/>
              </a:ext>
            </a:extLst>
          </p:cNvPr>
          <p:cNvSpPr>
            <a:spLocks noGrp="1"/>
          </p:cNvSpPr>
          <p:nvPr>
            <p:ph type="title"/>
          </p:nvPr>
        </p:nvSpPr>
        <p:spPr>
          <a:xfrm>
            <a:off x="2692703" y="1551671"/>
            <a:ext cx="7958331" cy="1077229"/>
          </a:xfrm>
        </p:spPr>
        <p:txBody>
          <a:bodyPr/>
          <a:lstStyle/>
          <a:p>
            <a:r>
              <a:rPr lang="en-AU" b="1" dirty="0">
                <a:effectLst>
                  <a:outerShdw blurRad="38100" dist="38100" dir="2700000" algn="tl">
                    <a:srgbClr val="000000">
                      <a:alpha val="43137"/>
                    </a:srgbClr>
                  </a:outerShdw>
                </a:effectLst>
              </a:rPr>
              <a:t>Animal rights</a:t>
            </a:r>
            <a:br>
              <a:rPr lang="en-AU" dirty="0"/>
            </a:br>
            <a:endParaRPr lang="en-AU" dirty="0"/>
          </a:p>
        </p:txBody>
      </p:sp>
      <p:sp>
        <p:nvSpPr>
          <p:cNvPr id="3" name="Content Placeholder 2">
            <a:extLst>
              <a:ext uri="{FF2B5EF4-FFF2-40B4-BE49-F238E27FC236}">
                <a16:creationId xmlns:a16="http://schemas.microsoft.com/office/drawing/2014/main" id="{6274E044-7207-40B6-AA2A-76FBED235C7D}"/>
              </a:ext>
            </a:extLst>
          </p:cNvPr>
          <p:cNvSpPr>
            <a:spLocks noGrp="1"/>
          </p:cNvSpPr>
          <p:nvPr>
            <p:ph idx="1"/>
          </p:nvPr>
        </p:nvSpPr>
        <p:spPr/>
        <p:txBody>
          <a:bodyPr>
            <a:normAutofit/>
          </a:bodyPr>
          <a:lstStyle/>
          <a:p>
            <a:r>
              <a:rPr lang="en-AU" sz="2400" b="1" dirty="0">
                <a:effectLst>
                  <a:outerShdw blurRad="38100" dist="38100" dir="2700000" algn="tl">
                    <a:srgbClr val="000000">
                      <a:alpha val="43137"/>
                    </a:srgbClr>
                  </a:outerShdw>
                </a:effectLst>
              </a:rPr>
              <a:t>In the </a:t>
            </a:r>
            <a:r>
              <a:rPr lang="en-AU" sz="2400" b="1" i="1" dirty="0">
                <a:effectLst>
                  <a:outerShdw blurRad="38100" dist="38100" dir="2700000" algn="tl">
                    <a:srgbClr val="000000">
                      <a:alpha val="43137"/>
                    </a:srgbClr>
                  </a:outerShdw>
                </a:effectLst>
              </a:rPr>
              <a:t>Book of Genesis</a:t>
            </a:r>
            <a:r>
              <a:rPr lang="en-AU" sz="2400" b="1" dirty="0">
                <a:effectLst>
                  <a:outerShdw blurRad="38100" dist="38100" dir="2700000" algn="tl">
                    <a:srgbClr val="000000">
                      <a:alpha val="43137"/>
                    </a:srgbClr>
                  </a:outerShdw>
                </a:effectLst>
              </a:rPr>
              <a:t> 1:26, Adam is given "dominion over the fish of the sea, and over the fowl of the air, and over the cattle, and over all the earth, and over every creeping thing that </a:t>
            </a:r>
            <a:r>
              <a:rPr lang="en-AU" sz="2400" b="1" dirty="0" err="1">
                <a:effectLst>
                  <a:outerShdw blurRad="38100" dist="38100" dir="2700000" algn="tl">
                    <a:srgbClr val="000000">
                      <a:alpha val="43137"/>
                    </a:srgbClr>
                  </a:outerShdw>
                </a:effectLst>
              </a:rPr>
              <a:t>creepeth</a:t>
            </a:r>
            <a:r>
              <a:rPr lang="en-AU" sz="2400" b="1" dirty="0">
                <a:effectLst>
                  <a:outerShdw blurRad="38100" dist="38100" dir="2700000" algn="tl">
                    <a:srgbClr val="000000">
                      <a:alpha val="43137"/>
                    </a:srgbClr>
                  </a:outerShdw>
                </a:effectLst>
              </a:rPr>
              <a:t> upon the earth." Dominion need not entail property rights, but it has been interpreted, by some, over the centuries to imply ownership</a:t>
            </a:r>
            <a:r>
              <a:rPr lang="en-AU" sz="2400" dirty="0"/>
              <a:t>.</a:t>
            </a:r>
          </a:p>
        </p:txBody>
      </p:sp>
      <p:sp>
        <p:nvSpPr>
          <p:cNvPr id="4" name="AutoShape 2" descr="Image result for genesis creation">
            <a:extLst>
              <a:ext uri="{FF2B5EF4-FFF2-40B4-BE49-F238E27FC236}">
                <a16:creationId xmlns:a16="http://schemas.microsoft.com/office/drawing/2014/main" id="{83732FF1-72BC-4F94-B123-9A39732D9B7B}"/>
              </a:ext>
            </a:extLst>
          </p:cNvPr>
          <p:cNvSpPr>
            <a:spLocks noChangeAspect="1" noChangeArrowheads="1"/>
          </p:cNvSpPr>
          <p:nvPr/>
        </p:nvSpPr>
        <p:spPr bwMode="auto">
          <a:xfrm>
            <a:off x="4343400" y="1676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05098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imal rights utilitarian">
            <a:extLst>
              <a:ext uri="{FF2B5EF4-FFF2-40B4-BE49-F238E27FC236}">
                <a16:creationId xmlns:a16="http://schemas.microsoft.com/office/drawing/2014/main" id="{07263485-612C-4A5E-8E36-5CCFD0E2A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73" y="-1"/>
            <a:ext cx="12170585" cy="7424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B9EFC2-A85E-4660-BD6B-B8C8FEFE6045}"/>
              </a:ext>
            </a:extLst>
          </p:cNvPr>
          <p:cNvSpPr>
            <a:spLocks noGrp="1"/>
          </p:cNvSpPr>
          <p:nvPr>
            <p:ph type="title"/>
          </p:nvPr>
        </p:nvSpPr>
        <p:spPr/>
        <p:txBody>
          <a:bodyPr/>
          <a:lstStyle/>
          <a:p>
            <a:r>
              <a:rPr lang="en-AU" dirty="0"/>
              <a:t>Animal rights</a:t>
            </a:r>
          </a:p>
        </p:txBody>
      </p:sp>
      <p:sp>
        <p:nvSpPr>
          <p:cNvPr id="3" name="Content Placeholder 2">
            <a:extLst>
              <a:ext uri="{FF2B5EF4-FFF2-40B4-BE49-F238E27FC236}">
                <a16:creationId xmlns:a16="http://schemas.microsoft.com/office/drawing/2014/main" id="{25479A44-184C-4FF0-9044-41CAF51162C6}"/>
              </a:ext>
            </a:extLst>
          </p:cNvPr>
          <p:cNvSpPr>
            <a:spLocks noGrp="1"/>
          </p:cNvSpPr>
          <p:nvPr>
            <p:ph idx="1"/>
          </p:nvPr>
        </p:nvSpPr>
        <p:spPr/>
        <p:txBody>
          <a:bodyPr>
            <a:noAutofit/>
          </a:bodyPr>
          <a:lstStyle/>
          <a:p>
            <a:r>
              <a:rPr lang="en-AU" sz="4800" dirty="0"/>
              <a:t>The two main philosophical approaches to animal rights are utilitarian and rights-based. </a:t>
            </a:r>
          </a:p>
        </p:txBody>
      </p:sp>
    </p:spTree>
    <p:extLst>
      <p:ext uri="{BB962C8B-B14F-4D97-AF65-F5344CB8AC3E}">
        <p14:creationId xmlns:p14="http://schemas.microsoft.com/office/powerpoint/2010/main" val="3045582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5DB9-0A27-4A52-BB1B-EE6966DC655E}"/>
              </a:ext>
            </a:extLst>
          </p:cNvPr>
          <p:cNvSpPr>
            <a:spLocks noGrp="1"/>
          </p:cNvSpPr>
          <p:nvPr>
            <p:ph type="title"/>
          </p:nvPr>
        </p:nvSpPr>
        <p:spPr/>
        <p:txBody>
          <a:bodyPr/>
          <a:lstStyle/>
          <a:p>
            <a:r>
              <a:rPr lang="en-AU" dirty="0"/>
              <a:t>Animal Rights</a:t>
            </a:r>
          </a:p>
        </p:txBody>
      </p:sp>
      <p:sp>
        <p:nvSpPr>
          <p:cNvPr id="3" name="Content Placeholder 2">
            <a:extLst>
              <a:ext uri="{FF2B5EF4-FFF2-40B4-BE49-F238E27FC236}">
                <a16:creationId xmlns:a16="http://schemas.microsoft.com/office/drawing/2014/main" id="{D527A37C-9BC6-4EE6-89DD-DE00820E81B8}"/>
              </a:ext>
            </a:extLst>
          </p:cNvPr>
          <p:cNvSpPr>
            <a:spLocks noGrp="1"/>
          </p:cNvSpPr>
          <p:nvPr>
            <p:ph idx="1"/>
          </p:nvPr>
        </p:nvSpPr>
        <p:spPr/>
        <p:txBody>
          <a:bodyPr>
            <a:normAutofit/>
          </a:bodyPr>
          <a:lstStyle/>
          <a:p>
            <a:r>
              <a:rPr lang="en-AU" sz="3600" dirty="0"/>
              <a:t>The capabilities approach focuses on what individuals require to fulfil their capabilities.</a:t>
            </a:r>
          </a:p>
        </p:txBody>
      </p:sp>
      <p:pic>
        <p:nvPicPr>
          <p:cNvPr id="5122" name="Picture 2" descr="Image result for animal rights capabilities approach">
            <a:extLst>
              <a:ext uri="{FF2B5EF4-FFF2-40B4-BE49-F238E27FC236}">
                <a16:creationId xmlns:a16="http://schemas.microsoft.com/office/drawing/2014/main" id="{36C9A041-48E6-4DE5-9F20-4C47DF41A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51494">
            <a:off x="1320797" y="729533"/>
            <a:ext cx="3467253" cy="231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75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196C-67D2-4825-9A25-BB3E8A496947}"/>
              </a:ext>
            </a:extLst>
          </p:cNvPr>
          <p:cNvSpPr>
            <a:spLocks noGrp="1"/>
          </p:cNvSpPr>
          <p:nvPr>
            <p:ph type="title"/>
          </p:nvPr>
        </p:nvSpPr>
        <p:spPr>
          <a:xfrm>
            <a:off x="2611808" y="886312"/>
            <a:ext cx="7958331" cy="1077229"/>
          </a:xfrm>
        </p:spPr>
        <p:txBody>
          <a:bodyPr/>
          <a:lstStyle/>
          <a:p>
            <a:r>
              <a:rPr lang="en-AU" dirty="0"/>
              <a:t>Animal Rights</a:t>
            </a:r>
          </a:p>
        </p:txBody>
      </p:sp>
      <p:sp>
        <p:nvSpPr>
          <p:cNvPr id="3" name="Content Placeholder 2">
            <a:extLst>
              <a:ext uri="{FF2B5EF4-FFF2-40B4-BE49-F238E27FC236}">
                <a16:creationId xmlns:a16="http://schemas.microsoft.com/office/drawing/2014/main" id="{03AF8EBA-C1D4-44B2-A571-125E1F408241}"/>
              </a:ext>
            </a:extLst>
          </p:cNvPr>
          <p:cNvSpPr>
            <a:spLocks noGrp="1"/>
          </p:cNvSpPr>
          <p:nvPr>
            <p:ph idx="1"/>
          </p:nvPr>
        </p:nvSpPr>
        <p:spPr/>
        <p:txBody>
          <a:bodyPr/>
          <a:lstStyle/>
          <a:p>
            <a:r>
              <a:rPr lang="en-AU" sz="3200" dirty="0"/>
              <a:t>Virtue ethics, holds that in considering how to act we should consider the character of the actor, and what kind of moral agents we should be.</a:t>
            </a:r>
            <a:r>
              <a:rPr lang="en-AU" dirty="0"/>
              <a:t> </a:t>
            </a:r>
          </a:p>
        </p:txBody>
      </p:sp>
      <p:pic>
        <p:nvPicPr>
          <p:cNvPr id="6146" name="Picture 2" descr="Image result for animal rights Virtue ethics">
            <a:extLst>
              <a:ext uri="{FF2B5EF4-FFF2-40B4-BE49-F238E27FC236}">
                <a16:creationId xmlns:a16="http://schemas.microsoft.com/office/drawing/2014/main" id="{09121FA4-186D-4E92-97F7-0AC3530F8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489" y="268446"/>
            <a:ext cx="1969780" cy="262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98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1C00-193D-479C-97A1-5E76AA250B1A}"/>
              </a:ext>
            </a:extLst>
          </p:cNvPr>
          <p:cNvSpPr>
            <a:spLocks noGrp="1"/>
          </p:cNvSpPr>
          <p:nvPr>
            <p:ph type="title"/>
          </p:nvPr>
        </p:nvSpPr>
        <p:spPr/>
        <p:txBody>
          <a:bodyPr/>
          <a:lstStyle/>
          <a:p>
            <a:r>
              <a:rPr lang="en-AU" b="1" dirty="0"/>
              <a:t>Utilitarianism</a:t>
            </a:r>
            <a:br>
              <a:rPr lang="en-AU" b="1" dirty="0"/>
            </a:br>
            <a:endParaRPr lang="en-AU" dirty="0"/>
          </a:p>
        </p:txBody>
      </p:sp>
      <p:sp>
        <p:nvSpPr>
          <p:cNvPr id="3" name="Content Placeholder 2">
            <a:extLst>
              <a:ext uri="{FF2B5EF4-FFF2-40B4-BE49-F238E27FC236}">
                <a16:creationId xmlns:a16="http://schemas.microsoft.com/office/drawing/2014/main" id="{4A1AF3B0-E6FA-46C6-8CCF-37B19B6E4BEA}"/>
              </a:ext>
            </a:extLst>
          </p:cNvPr>
          <p:cNvSpPr>
            <a:spLocks noGrp="1"/>
          </p:cNvSpPr>
          <p:nvPr>
            <p:ph idx="1"/>
          </p:nvPr>
        </p:nvSpPr>
        <p:spPr>
          <a:xfrm>
            <a:off x="2989929" y="2367977"/>
            <a:ext cx="7796540" cy="3997828"/>
          </a:xfrm>
        </p:spPr>
        <p:txBody>
          <a:bodyPr>
            <a:normAutofit/>
          </a:bodyPr>
          <a:lstStyle/>
          <a:p>
            <a:r>
              <a:rPr lang="en-AU" sz="3200" dirty="0"/>
              <a:t>Martha Nussbaum  writes that utilitarianism, starting with Jeremy Bentham and John Stuart Mill, has contributed more to the recognition of the moral status of animals than any other ethical theory.</a:t>
            </a:r>
            <a:r>
              <a:rPr lang="en-AU" sz="3200" baseline="30000" dirty="0"/>
              <a:t> </a:t>
            </a:r>
            <a:endParaRPr lang="en-AU" sz="3200" dirty="0"/>
          </a:p>
        </p:txBody>
      </p:sp>
      <p:pic>
        <p:nvPicPr>
          <p:cNvPr id="7170" name="Picture 2" descr="Image result for animal rights Jeremy Bentham">
            <a:extLst>
              <a:ext uri="{FF2B5EF4-FFF2-40B4-BE49-F238E27FC236}">
                <a16:creationId xmlns:a16="http://schemas.microsoft.com/office/drawing/2014/main" id="{5B4C66A9-8546-4FB8-BF4E-48778FC20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398" y="75535"/>
            <a:ext cx="2027001" cy="229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8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nimal rights Peter Singer">
            <a:extLst>
              <a:ext uri="{FF2B5EF4-FFF2-40B4-BE49-F238E27FC236}">
                <a16:creationId xmlns:a16="http://schemas.microsoft.com/office/drawing/2014/main" id="{330A49B4-2F3E-4833-A488-75780A7F2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4991"/>
            <a:ext cx="12192000" cy="74879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D31C00-193D-479C-97A1-5E76AA250B1A}"/>
              </a:ext>
            </a:extLst>
          </p:cNvPr>
          <p:cNvSpPr>
            <a:spLocks noGrp="1"/>
          </p:cNvSpPr>
          <p:nvPr>
            <p:ph type="title"/>
          </p:nvPr>
        </p:nvSpPr>
        <p:spPr/>
        <p:txBody>
          <a:bodyPr>
            <a:normAutofit fontScale="90000"/>
          </a:bodyPr>
          <a:lstStyle/>
          <a:p>
            <a:r>
              <a:rPr lang="en-AU" sz="4000" b="1" dirty="0">
                <a:effectLst>
                  <a:outerShdw blurRad="38100" dist="38100" dir="2700000" algn="tl">
                    <a:srgbClr val="000000">
                      <a:alpha val="43137"/>
                    </a:srgbClr>
                  </a:outerShdw>
                </a:effectLst>
              </a:rPr>
              <a:t>Utilitarianism</a:t>
            </a:r>
            <a:br>
              <a:rPr lang="en-AU" b="1" dirty="0"/>
            </a:br>
            <a:endParaRPr lang="en-AU" dirty="0"/>
          </a:p>
        </p:txBody>
      </p:sp>
      <p:sp>
        <p:nvSpPr>
          <p:cNvPr id="3" name="Content Placeholder 2">
            <a:extLst>
              <a:ext uri="{FF2B5EF4-FFF2-40B4-BE49-F238E27FC236}">
                <a16:creationId xmlns:a16="http://schemas.microsoft.com/office/drawing/2014/main" id="{4A1AF3B0-E6FA-46C6-8CCF-37B19B6E4BEA}"/>
              </a:ext>
            </a:extLst>
          </p:cNvPr>
          <p:cNvSpPr>
            <a:spLocks noGrp="1"/>
          </p:cNvSpPr>
          <p:nvPr>
            <p:ph idx="1"/>
          </p:nvPr>
        </p:nvSpPr>
        <p:spPr>
          <a:xfrm>
            <a:off x="1436914" y="1194318"/>
            <a:ext cx="9133225" cy="4855626"/>
          </a:xfrm>
        </p:spPr>
        <p:txBody>
          <a:bodyPr>
            <a:normAutofit/>
          </a:bodyPr>
          <a:lstStyle/>
          <a:p>
            <a:r>
              <a:rPr lang="en-AU" sz="2800" b="1" dirty="0">
                <a:effectLst>
                  <a:outerShdw blurRad="38100" dist="38100" dir="2700000" algn="tl">
                    <a:srgbClr val="000000">
                      <a:alpha val="43137"/>
                    </a:srgbClr>
                  </a:outerShdw>
                </a:effectLst>
              </a:rPr>
              <a:t>Peter Singers position is that there is no reason not to give equal consideration to the interests of human and nonhumans, though his principle of equality does not require identical treatment. </a:t>
            </a:r>
          </a:p>
        </p:txBody>
      </p:sp>
    </p:spTree>
    <p:extLst>
      <p:ext uri="{BB962C8B-B14F-4D97-AF65-F5344CB8AC3E}">
        <p14:creationId xmlns:p14="http://schemas.microsoft.com/office/powerpoint/2010/main" val="625218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3021</TotalTime>
  <Words>5654</Words>
  <Application>Microsoft Office PowerPoint</Application>
  <PresentationFormat>Widescreen</PresentationFormat>
  <Paragraphs>161</Paragraphs>
  <Slides>28</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MS Shell Dlg 2</vt:lpstr>
      <vt:lpstr>Tw Cen MT</vt:lpstr>
      <vt:lpstr>Wingdings</vt:lpstr>
      <vt:lpstr>Wingdings 3</vt:lpstr>
      <vt:lpstr>Madison</vt:lpstr>
      <vt:lpstr>Animal Rights</vt:lpstr>
      <vt:lpstr>You Tube Video</vt:lpstr>
      <vt:lpstr>Animal Rights</vt:lpstr>
      <vt:lpstr>Animal rights </vt:lpstr>
      <vt:lpstr>Animal rights</vt:lpstr>
      <vt:lpstr>Animal Rights</vt:lpstr>
      <vt:lpstr>Animal Rights</vt:lpstr>
      <vt:lpstr>Utilitarianism </vt:lpstr>
      <vt:lpstr>Utilitarianism </vt:lpstr>
      <vt:lpstr>Utilitarianism </vt:lpstr>
      <vt:lpstr>Utilitarianism </vt:lpstr>
      <vt:lpstr>Utilitarianism</vt:lpstr>
      <vt:lpstr>Subjects-of-a-life</vt:lpstr>
      <vt:lpstr>Subjects-of-a-life</vt:lpstr>
      <vt:lpstr>Subjects-of-a-life</vt:lpstr>
      <vt:lpstr>Abolitionism </vt:lpstr>
      <vt:lpstr>Contractarianism  </vt:lpstr>
      <vt:lpstr>Prima facie rights theory </vt:lpstr>
      <vt:lpstr>Feminism and animal rights </vt:lpstr>
      <vt:lpstr>Feminism and animal rights </vt:lpstr>
      <vt:lpstr>Feminism and animal rights</vt:lpstr>
      <vt:lpstr>Transhumanismm </vt:lpstr>
      <vt:lpstr>Critics</vt:lpstr>
      <vt:lpstr>Critics</vt:lpstr>
      <vt:lpstr>Critics</vt:lpstr>
      <vt:lpstr>Animal Rights</vt:lpstr>
      <vt:lpstr>Animal Rights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Rights</dc:title>
  <dc:creator>SocraticSolutionsAustralasia</dc:creator>
  <cp:lastModifiedBy>Matthew Wills</cp:lastModifiedBy>
  <cp:revision>31</cp:revision>
  <dcterms:created xsi:type="dcterms:W3CDTF">2017-12-06T09:49:32Z</dcterms:created>
  <dcterms:modified xsi:type="dcterms:W3CDTF">2020-05-19T09:19:33Z</dcterms:modified>
</cp:coreProperties>
</file>